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8" r:id="rId2"/>
    <p:sldId id="259" r:id="rId3"/>
    <p:sldId id="317" r:id="rId4"/>
    <p:sldId id="316" r:id="rId5"/>
    <p:sldId id="304" r:id="rId6"/>
    <p:sldId id="265" r:id="rId7"/>
    <p:sldId id="266" r:id="rId8"/>
    <p:sldId id="319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6" r:id="rId24"/>
    <p:sldId id="337" r:id="rId25"/>
    <p:sldId id="338" r:id="rId26"/>
    <p:sldId id="305" r:id="rId27"/>
    <p:sldId id="342" r:id="rId28"/>
    <p:sldId id="339" r:id="rId29"/>
    <p:sldId id="340" r:id="rId30"/>
    <p:sldId id="341" r:id="rId31"/>
    <p:sldId id="270" r:id="rId32"/>
    <p:sldId id="314" r:id="rId33"/>
  </p:sldIdLst>
  <p:sldSz cx="9144000" cy="5143500" type="screen16x9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94699"/>
  </p:normalViewPr>
  <p:slideViewPr>
    <p:cSldViewPr snapToGrid="0" snapToObjects="1">
      <p:cViewPr varScale="1">
        <p:scale>
          <a:sx n="74" d="100"/>
          <a:sy n="74" d="100"/>
        </p:scale>
        <p:origin x="66" y="15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A6115A-C053-5240-ACE0-C75D00E7EA4B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ADA1F8-2DE3-234D-B5B9-37D9284F6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2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3526C-705D-4508-9AAE-2F734155FE6B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2A88-74FD-40B9-90D1-21413306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4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Occurs over time to improve success and reduce stress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92A88-74FD-40B9-90D1-2141330626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57678"/>
            <a:ext cx="8229600" cy="2860602"/>
          </a:xfrm>
        </p:spPr>
        <p:txBody>
          <a:bodyPr/>
          <a:lstStyle>
            <a:lvl1pPr marL="0" indent="0" algn="l">
              <a:buNone/>
              <a:defRPr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241"/>
            <a:ext cx="8229600" cy="2880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7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859"/>
            <a:ext cx="3886200" cy="2872581"/>
          </a:xfrm>
        </p:spPr>
        <p:txBody>
          <a:bodyPr/>
          <a:lstStyle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50" y="1155859"/>
            <a:ext cx="4210050" cy="2872581"/>
          </a:xfrm>
        </p:spPr>
        <p:txBody>
          <a:bodyPr/>
          <a:lstStyle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7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06374"/>
            <a:ext cx="8229600" cy="3816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5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19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163321"/>
            <a:ext cx="4799409" cy="285496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63321"/>
            <a:ext cx="3121819" cy="2854960"/>
          </a:xfrm>
        </p:spPr>
        <p:txBody>
          <a:bodyPr/>
          <a:lstStyle>
            <a:lvl1pPr marL="0" indent="0">
              <a:buNone/>
              <a:defRPr sz="16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0" y="1163320"/>
            <a:ext cx="4799409" cy="287555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63320"/>
            <a:ext cx="3121819" cy="2875555"/>
          </a:xfrm>
        </p:spPr>
        <p:txBody>
          <a:bodyPr/>
          <a:lstStyle>
            <a:lvl1pPr marL="0" indent="0">
              <a:buNone/>
              <a:defRPr sz="16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7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58240"/>
            <a:ext cx="8229600" cy="285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4" y="4005580"/>
            <a:ext cx="8500872" cy="10149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 Black" pitchFamily="34" charset="0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extension.iastate.edu/womenina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ampus.extens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200" dirty="0" smtClean="0"/>
              <a:t>Presented by: Madeline Schultz </a:t>
            </a:r>
          </a:p>
          <a:p>
            <a:pPr marL="0" indent="0" algn="ctr">
              <a:buNone/>
            </a:pPr>
            <a:r>
              <a:rPr lang="en-US" sz="2200" dirty="0" smtClean="0"/>
              <a:t>Iowa State University Extension and Outreach                    Women in Ag Program Manager </a:t>
            </a:r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200" dirty="0" smtClean="0"/>
              <a:t>Prepared for: Practical Farmers of Iowa </a:t>
            </a:r>
          </a:p>
          <a:p>
            <a:pPr marL="0" indent="0" algn="ctr">
              <a:buNone/>
            </a:pPr>
            <a:r>
              <a:rPr lang="en-US" sz="2200" dirty="0" smtClean="0"/>
              <a:t>Next Generation Summit </a:t>
            </a:r>
          </a:p>
          <a:p>
            <a:pPr marL="0" indent="0" algn="ctr">
              <a:buNone/>
            </a:pPr>
            <a:r>
              <a:rPr lang="en-US" sz="2200" dirty="0" smtClean="0"/>
              <a:t>Van Meter, IA / August 4, 2019 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Farm Transfer 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2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67682"/>
            <a:ext cx="8229600" cy="2880359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 smtClean="0"/>
              <a:t>Moral or ethical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SzPct val="150000"/>
              <a:buNone/>
            </a:pPr>
            <a:r>
              <a:rPr lang="en-US" sz="1800" dirty="0" smtClean="0"/>
              <a:t>         ----thou shalt not kill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SzPct val="150000"/>
              <a:buNone/>
            </a:pPr>
            <a:r>
              <a:rPr lang="en-US" sz="1800" dirty="0" smtClean="0"/>
              <a:t>         ----honesty is the best policy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SzPct val="150000"/>
              <a:buNone/>
            </a:pPr>
            <a:r>
              <a:rPr lang="en-US" sz="1800" dirty="0" smtClean="0"/>
              <a:t>         ----humans should not suffer hunger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 smtClean="0"/>
              <a:t>Personal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SzPct val="150000"/>
              <a:buNone/>
            </a:pPr>
            <a:r>
              <a:rPr lang="en-US" sz="1800" dirty="0" smtClean="0"/>
              <a:t>         ----frugality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SzPct val="150000"/>
              <a:buNone/>
            </a:pPr>
            <a:r>
              <a:rPr lang="en-US" sz="1800" dirty="0" smtClean="0"/>
              <a:t>         ----hard work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SzPct val="150000"/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----time with family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SzPct val="150000"/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----time to relax away from work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SzPct val="150000"/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----financial security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8403"/>
            <a:ext cx="8229600" cy="857250"/>
          </a:xfrm>
        </p:spPr>
        <p:txBody>
          <a:bodyPr/>
          <a:lstStyle/>
          <a:p>
            <a:r>
              <a:rPr lang="en-US" dirty="0" smtClean="0"/>
              <a:t>Types of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3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1968"/>
            <a:ext cx="8229600" cy="2880359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 smtClean="0"/>
              <a:t>Values drive behavior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 smtClean="0"/>
              <a:t>Everyone involved in process will have different values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 smtClean="0"/>
              <a:t>Identifying shared values help create vision for the future of the farm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056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Why are your values important in Farm Transition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4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39486" y="831106"/>
            <a:ext cx="8752113" cy="2860602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sz="2200" b="1" dirty="0" smtClean="0"/>
              <a:t>Activities: 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sz="2000" b="1" dirty="0" smtClean="0"/>
              <a:t>1. Ask yourselves these questions and write down the answers: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What are you willing to fight for?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What would you be willing to go to jail for?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What do you like to do and why do you like to do it?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Imagine your visitation or after-funeral lunch: What would you like people to be saying about you</a:t>
            </a:r>
            <a:r>
              <a:rPr lang="en-US" sz="2000" dirty="0" smtClean="0"/>
              <a:t>?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sz="2200" b="1" dirty="0" smtClean="0"/>
              <a:t>2</a:t>
            </a:r>
            <a:r>
              <a:rPr lang="en-US" sz="2000" b="1" dirty="0" smtClean="0"/>
              <a:t>. Work through the publication: 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sz="2000" b="1" dirty="0" smtClean="0"/>
              <a:t>                                      Clarifying Values and Crafting a Personal Vision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487" y="104031"/>
            <a:ext cx="8752112" cy="857250"/>
          </a:xfrm>
        </p:spPr>
        <p:txBody>
          <a:bodyPr>
            <a:normAutofit/>
          </a:bodyPr>
          <a:lstStyle/>
          <a:p>
            <a:r>
              <a:rPr lang="en-US" sz="3000" dirty="0"/>
              <a:t>How do </a:t>
            </a:r>
            <a:r>
              <a:rPr lang="en-US" sz="3000" dirty="0" smtClean="0"/>
              <a:t>you clearly identify </a:t>
            </a:r>
            <a:r>
              <a:rPr lang="en-US" sz="3000" dirty="0"/>
              <a:t>your values</a:t>
            </a:r>
            <a:r>
              <a:rPr lang="en-US" sz="3000" dirty="0" smtClean="0"/>
              <a:t>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285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 smtClean="0"/>
              <a:t>Work to find shared values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SzPct val="150000"/>
              <a:buNone/>
            </a:pPr>
            <a:r>
              <a:rPr lang="en-US" dirty="0" smtClean="0"/>
              <a:t>     -----first among married couples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SzPct val="150000"/>
              <a:buNone/>
            </a:pPr>
            <a:r>
              <a:rPr lang="en-US" dirty="0" smtClean="0"/>
              <a:t>     -----then among all involved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 smtClean="0"/>
              <a:t>Strive to accept differing values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 smtClean="0"/>
              <a:t>Build the new farm business and transition strategy to accommodate differing values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What if your values differ from others’ </a:t>
            </a:r>
            <a:r>
              <a:rPr lang="en-US" sz="3100" dirty="0" smtClean="0"/>
              <a:t>involved in </a:t>
            </a:r>
            <a:r>
              <a:rPr lang="en-US" sz="3100" dirty="0"/>
              <a:t>your </a:t>
            </a:r>
            <a:r>
              <a:rPr lang="en-US" sz="3100" dirty="0" smtClean="0"/>
              <a:t>Farm Transition?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6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Why develop written goals?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S.M.A.R.T. Goal framework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Monitoring goals to ensure follow through/success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Why develop written goals</a:t>
            </a:r>
            <a:r>
              <a:rPr lang="en-US" b="1" dirty="0" smtClean="0"/>
              <a:t>? </a:t>
            </a:r>
          </a:p>
          <a:p>
            <a:r>
              <a:rPr lang="en-US" dirty="0" smtClean="0"/>
              <a:t>The </a:t>
            </a:r>
            <a:r>
              <a:rPr lang="en-US" dirty="0"/>
              <a:t>research is </a:t>
            </a:r>
            <a:r>
              <a:rPr lang="en-US" dirty="0" smtClean="0"/>
              <a:t>conclusive! </a:t>
            </a:r>
            <a:endParaRPr lang="en-US" dirty="0"/>
          </a:p>
          <a:p>
            <a:r>
              <a:rPr lang="en-US" dirty="0" smtClean="0"/>
              <a:t>Dr</a:t>
            </a:r>
            <a:r>
              <a:rPr lang="en-US" dirty="0"/>
              <a:t>. Gail Matthews, a psychology professor at Dominican University in California, </a:t>
            </a:r>
            <a:r>
              <a:rPr lang="en-US" dirty="0" smtClean="0"/>
              <a:t>found </a:t>
            </a:r>
            <a:r>
              <a:rPr lang="en-US" dirty="0"/>
              <a:t>that you are 42 percent more likely to achieve your goals just by writing them </a:t>
            </a:r>
            <a:r>
              <a:rPr lang="en-US" dirty="0" smtClean="0"/>
              <a:t>down!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/>
              <a:t>Because it will force you to clarify what you want. 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/>
              <a:t>Because it will motivate you to take action. </a:t>
            </a:r>
            <a:endParaRPr lang="en-US" dirty="0" smtClean="0"/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Because </a:t>
            </a:r>
            <a:r>
              <a:rPr lang="en-US" dirty="0"/>
              <a:t>it will provide a filter for other opportunities. </a:t>
            </a:r>
            <a:endParaRPr lang="en-US" dirty="0" smtClean="0"/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Because </a:t>
            </a:r>
            <a:r>
              <a:rPr lang="en-US" dirty="0"/>
              <a:t>it will help you overcome resistance. </a:t>
            </a:r>
            <a:endParaRPr lang="en-US" dirty="0" smtClean="0"/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Because </a:t>
            </a:r>
            <a:r>
              <a:rPr lang="en-US" dirty="0"/>
              <a:t>it will enable you to see—and </a:t>
            </a:r>
            <a:r>
              <a:rPr lang="en-US" dirty="0" smtClean="0"/>
              <a:t>celebrate—your progress.</a:t>
            </a:r>
            <a:r>
              <a:rPr lang="en-US" sz="2000" dirty="0" smtClean="0"/>
              <a:t> 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1400" dirty="0" smtClean="0"/>
              <a:t>Michael Hyatt, co-author: </a:t>
            </a:r>
            <a:r>
              <a:rPr lang="en-US" sz="1400" i="1" dirty="0" smtClean="0"/>
              <a:t>Living Forward: A Proven Plan to Stop drifting and Get the Life You Want </a:t>
            </a:r>
            <a:endParaRPr lang="en-US" sz="1600" i="1" u="sng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develop written goals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7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Specific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Measurable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Achievable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Relevant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Time-bound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S.M.A.R.T. </a:t>
            </a:r>
            <a:r>
              <a:rPr lang="en-US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199" y="1157678"/>
            <a:ext cx="8349343" cy="2860602"/>
          </a:xfrm>
        </p:spPr>
        <p:txBody>
          <a:bodyPr/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Specific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sz="2200" dirty="0"/>
              <a:t> </a:t>
            </a:r>
            <a:r>
              <a:rPr lang="en-US" sz="2200" dirty="0" smtClean="0"/>
              <a:t>    ----What is the desired result? (what, why, who, when, how)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sz="2200" dirty="0"/>
              <a:t> </a:t>
            </a:r>
            <a:r>
              <a:rPr lang="en-US" sz="2200" dirty="0" smtClean="0"/>
              <a:t>    ----Who will lead the work?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sz="2200" dirty="0"/>
              <a:t> </a:t>
            </a:r>
            <a:r>
              <a:rPr lang="en-US" sz="2200" dirty="0" smtClean="0"/>
              <a:t>    ----In addition, who else is responsible for this goal?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S.M.A.R.T. </a:t>
            </a:r>
            <a:r>
              <a:rPr lang="en-US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2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Measurable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/>
              <a:t> </a:t>
            </a:r>
            <a:r>
              <a:rPr lang="en-US" dirty="0" smtClean="0"/>
              <a:t>   ----How can you quantify completion?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/>
              <a:t> </a:t>
            </a:r>
            <a:r>
              <a:rPr lang="en-US" dirty="0" smtClean="0"/>
              <a:t>   ----How and when will you measure progress?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S.M.A.R.T. </a:t>
            </a:r>
            <a:r>
              <a:rPr lang="en-US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Farm Transfer Overview 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Values and Goal Setting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The transition planning checklist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What We’ll Cover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5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Achievable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 smtClean="0"/>
              <a:t>     ----Do you have the skills and resources to accomplish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/>
              <a:t> </a:t>
            </a:r>
            <a:r>
              <a:rPr lang="en-US" dirty="0" smtClean="0"/>
              <a:t>         this goal?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/>
              <a:t> </a:t>
            </a:r>
            <a:r>
              <a:rPr lang="en-US" dirty="0" smtClean="0"/>
              <a:t>    ----What conflicts or restrictions may prohibit progress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/>
              <a:t> </a:t>
            </a:r>
            <a:r>
              <a:rPr lang="en-US" dirty="0" smtClean="0"/>
              <a:t>         toward this goal?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/>
              <a:t> </a:t>
            </a:r>
            <a:r>
              <a:rPr lang="en-US" dirty="0" smtClean="0"/>
              <a:t>    ----How can you overcome these restrictions?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S.M.A.R.T. </a:t>
            </a:r>
            <a:r>
              <a:rPr lang="en-US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6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Relevant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/>
              <a:t> </a:t>
            </a:r>
            <a:r>
              <a:rPr lang="en-US" dirty="0" smtClean="0"/>
              <a:t>   -----is the goal aligned with the overall mission and 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/>
              <a:t> </a:t>
            </a:r>
            <a:r>
              <a:rPr lang="en-US" dirty="0" smtClean="0"/>
              <a:t>         strategies of the farm?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/>
              <a:t> </a:t>
            </a:r>
            <a:r>
              <a:rPr lang="en-US" dirty="0" smtClean="0"/>
              <a:t>   ---- Is the goal in synch with or accommodate everyone’s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/>
              <a:t> </a:t>
            </a:r>
            <a:r>
              <a:rPr lang="en-US" dirty="0" smtClean="0"/>
              <a:t>         values?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S.M.A.R.T. </a:t>
            </a:r>
            <a:r>
              <a:rPr lang="en-US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Time-bound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/>
              <a:t> </a:t>
            </a:r>
            <a:r>
              <a:rPr lang="en-US" dirty="0" smtClean="0"/>
              <a:t>    -----What it the timeline for the goal---</a:t>
            </a:r>
            <a:r>
              <a:rPr lang="en-US" dirty="0"/>
              <a:t>w</a:t>
            </a:r>
            <a:r>
              <a:rPr lang="en-US" dirty="0" smtClean="0"/>
              <a:t>hen do you start,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/>
              <a:t> </a:t>
            </a:r>
            <a:r>
              <a:rPr lang="en-US" dirty="0" smtClean="0"/>
              <a:t>            when will it be completed?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/>
              <a:t> </a:t>
            </a:r>
            <a:r>
              <a:rPr lang="en-US" dirty="0" smtClean="0"/>
              <a:t>    -----Is the deadline realistic?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S.M.A.R.T. </a:t>
            </a:r>
            <a:r>
              <a:rPr lang="en-US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3625"/>
            <a:ext cx="8610599" cy="28803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Activities</a:t>
            </a:r>
          </a:p>
          <a:p>
            <a:pPr marL="0" indent="0">
              <a:buNone/>
            </a:pPr>
            <a:r>
              <a:rPr lang="en-US" sz="2200" dirty="0" smtClean="0"/>
              <a:t>1. Develop a SMART goal to help you address personal growth.</a:t>
            </a:r>
          </a:p>
          <a:p>
            <a:pPr lvl="1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Use the Smart Goals Development Worksheet</a:t>
            </a:r>
          </a:p>
          <a:p>
            <a:pPr lvl="1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Is this a Short-term, Intermediate term, or Long-term goal?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SzPct val="150000"/>
              <a:buNone/>
            </a:pPr>
            <a:r>
              <a:rPr lang="en-US" sz="2200" dirty="0" smtClean="0"/>
              <a:t>2. Develop </a:t>
            </a:r>
            <a:r>
              <a:rPr lang="en-US" sz="2200" dirty="0"/>
              <a:t>another SMART goal </a:t>
            </a:r>
            <a:r>
              <a:rPr lang="en-US" sz="2200" dirty="0" smtClean="0"/>
              <a:t>for </a:t>
            </a:r>
            <a:r>
              <a:rPr lang="en-US" sz="2200" dirty="0"/>
              <a:t>the farm </a:t>
            </a:r>
            <a:r>
              <a:rPr lang="en-US" sz="2200" dirty="0" smtClean="0"/>
              <a:t>business.</a:t>
            </a:r>
          </a:p>
          <a:p>
            <a:pPr lvl="1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Can you do this on your own?</a:t>
            </a:r>
          </a:p>
          <a:p>
            <a:pPr lvl="1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Specify if the goal </a:t>
            </a:r>
            <a:r>
              <a:rPr lang="en-US" sz="2000" dirty="0" smtClean="0"/>
              <a:t>is related </a:t>
            </a:r>
            <a:r>
              <a:rPr lang="en-US" sz="2000" dirty="0"/>
              <a:t>to Farm Business, Retirement, Farm Succession or Estate Planning </a:t>
            </a:r>
          </a:p>
          <a:p>
            <a:pPr lvl="1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Goals</a:t>
            </a:r>
          </a:p>
        </p:txBody>
      </p:sp>
    </p:spTree>
    <p:extLst>
      <p:ext uri="{BB962C8B-B14F-4D97-AF65-F5344CB8AC3E}">
        <p14:creationId xmlns:p14="http://schemas.microsoft.com/office/powerpoint/2010/main" val="47837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 smtClean="0"/>
              <a:t>What do you do with a list of goals for yourself and for farm succession?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 smtClean="0"/>
              <a:t>Useful to prioritize these within short, intermediate, and long-term goal categories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 smtClean="0"/>
              <a:t>Use the SMART Goals Worksheet: Prioritization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Prioritizing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Determine monitoring criteria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/>
              <a:t>	</a:t>
            </a:r>
            <a:r>
              <a:rPr lang="en-US" dirty="0" smtClean="0"/>
              <a:t>-----timeline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 smtClean="0"/>
              <a:t>	-----benchmarks for success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How will you know when you need to </a:t>
            </a:r>
            <a:r>
              <a:rPr lang="en-US" dirty="0" err="1" smtClean="0"/>
              <a:t>replan</a:t>
            </a:r>
            <a:r>
              <a:rPr lang="en-US" dirty="0" smtClean="0"/>
              <a:t>?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Use back of SMART Goal Development Worksheet for individual goal-----’Monitoring Progress Toward Goal’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Monitoring goals to ensure follow </a:t>
            </a:r>
            <a:r>
              <a:rPr lang="en-US" dirty="0" smtClean="0"/>
              <a:t>through and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guide to planning </a:t>
            </a:r>
          </a:p>
          <a:p>
            <a:r>
              <a:rPr lang="en-US" dirty="0"/>
              <a:t>Help everyone find a role </a:t>
            </a:r>
          </a:p>
          <a:p>
            <a:r>
              <a:rPr lang="en-US" dirty="0" smtClean="0"/>
              <a:t>Use as a communication tool with your family </a:t>
            </a:r>
          </a:p>
          <a:p>
            <a:r>
              <a:rPr lang="en-US" dirty="0" smtClean="0"/>
              <a:t>Check tasks off to help motivate next steps</a:t>
            </a:r>
          </a:p>
          <a:p>
            <a:r>
              <a:rPr lang="en-US" dirty="0" smtClean="0"/>
              <a:t>Move through problems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3</a:t>
            </a:r>
            <a:r>
              <a:rPr lang="en-US" dirty="0" smtClean="0"/>
              <a:t>.The Transition Planning Checklist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When the goal is continuation of the farm or ranch business to the next generations…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You’ll want to transfer: 1) income</a:t>
            </a:r>
            <a:r>
              <a:rPr lang="en-US" dirty="0"/>
              <a:t>, </a:t>
            </a:r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en-US" dirty="0" smtClean="0"/>
              <a:t>management,        3) ownership of business </a:t>
            </a:r>
            <a:r>
              <a:rPr lang="en-US" dirty="0"/>
              <a:t>assets</a:t>
            </a:r>
            <a:r>
              <a:rPr lang="en-US" dirty="0" smtClean="0"/>
              <a:t>, and 4) labor.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 this through: 1) business planning, 2) succession planning, 3) estate planning and 4) retirement planning.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Farm Transfer Process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4211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Getting Started with Transition Planning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Improving Communication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Creating Vision and Setting Goals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Taking a Look at Balance Sheets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Start with What You Have and Where </a:t>
            </a:r>
            <a:r>
              <a:rPr lang="en-US" sz="3200" dirty="0"/>
              <a:t>Y</a:t>
            </a:r>
            <a:r>
              <a:rPr lang="en-US" sz="3200" dirty="0" smtClean="0"/>
              <a:t>ou Want to Go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4935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Font typeface="+mj-lt"/>
              <a:buAutoNum type="arabicPeriod" startAt="5"/>
            </a:pPr>
            <a:r>
              <a:rPr lang="en-US" dirty="0" smtClean="0"/>
              <a:t>Sharing Income </a:t>
            </a:r>
          </a:p>
          <a:p>
            <a:pPr marL="857250" lvl="1" indent="-457200">
              <a:buFont typeface="+mj-lt"/>
              <a:buAutoNum type="arabicPeriod" startAt="5"/>
            </a:pPr>
            <a:r>
              <a:rPr lang="en-US" dirty="0" smtClean="0"/>
              <a:t>Becoming a Beginning Farmer </a:t>
            </a:r>
          </a:p>
          <a:p>
            <a:pPr marL="857250" lvl="1" indent="-457200">
              <a:buFont typeface="+mj-lt"/>
              <a:buAutoNum type="arabicPeriod" startAt="5"/>
            </a:pPr>
            <a:r>
              <a:rPr lang="en-US" dirty="0" smtClean="0"/>
              <a:t>Thinking about Retirement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Transfer Income, Labor and Management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96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276412"/>
            <a:ext cx="3886200" cy="263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88523" y="1155700"/>
            <a:ext cx="4186503" cy="287337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701" y="126901"/>
            <a:ext cx="1456146" cy="1028800"/>
          </a:xfrm>
        </p:spPr>
      </p:pic>
    </p:spTree>
    <p:extLst>
      <p:ext uri="{BB962C8B-B14F-4D97-AF65-F5344CB8AC3E}">
        <p14:creationId xmlns:p14="http://schemas.microsoft.com/office/powerpoint/2010/main" val="1878130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dirty="0" smtClean="0"/>
              <a:t>8.   Preparing for Estate Planning </a:t>
            </a:r>
          </a:p>
          <a:p>
            <a:pPr marL="857250" lvl="1" indent="-457200">
              <a:buFont typeface="+mj-lt"/>
              <a:buAutoNum type="arabicPeriod" startAt="9"/>
            </a:pPr>
            <a:r>
              <a:rPr lang="en-US" dirty="0" smtClean="0"/>
              <a:t>Understanding Estate Methods and Laws</a:t>
            </a:r>
          </a:p>
          <a:p>
            <a:pPr marL="857250" lvl="1" indent="-457200">
              <a:buFont typeface="+mj-lt"/>
              <a:buAutoNum type="arabicPeriod" startAt="9"/>
            </a:pPr>
            <a:r>
              <a:rPr lang="en-US" dirty="0" smtClean="0"/>
              <a:t>Transferring Assets Equitably</a:t>
            </a:r>
          </a:p>
          <a:p>
            <a:pPr marL="857250" lvl="1" indent="-457200">
              <a:buFont typeface="+mj-lt"/>
              <a:buAutoNum type="arabicPeriod" startAt="9"/>
            </a:pPr>
            <a:r>
              <a:rPr lang="en-US" dirty="0" smtClean="0"/>
              <a:t>Building </a:t>
            </a:r>
            <a:r>
              <a:rPr lang="en-US" dirty="0"/>
              <a:t>a Business Plan </a:t>
            </a:r>
            <a:r>
              <a:rPr lang="en-US" dirty="0" smtClean="0"/>
              <a:t> </a:t>
            </a:r>
          </a:p>
          <a:p>
            <a:pPr marL="857250" lvl="1" indent="-457200">
              <a:buFont typeface="+mj-lt"/>
              <a:buAutoNum type="arabicPeriod" startAt="9"/>
            </a:pPr>
            <a:r>
              <a:rPr lang="en-US" dirty="0" smtClean="0"/>
              <a:t>Leading Transitions with Confidence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Transfer Assets and Keep It All Moving Forward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09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started today, because ready or not, land is changing hands. 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 and prioritize your goals.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Determine your next step and work to check that off your transition planning checklist.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Review Some Action Items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83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Madeline Schultz</a:t>
            </a:r>
          </a:p>
          <a:p>
            <a:pPr marL="0" indent="0">
              <a:buNone/>
            </a:pPr>
            <a:r>
              <a:rPr lang="en-US" sz="1800" dirty="0" smtClean="0"/>
              <a:t>Iowa State University Extension and Outreach Women </a:t>
            </a:r>
            <a:r>
              <a:rPr lang="en-US" sz="1800" dirty="0"/>
              <a:t>in Agriculture Program Manager </a:t>
            </a:r>
          </a:p>
          <a:p>
            <a:pPr marL="0" indent="0">
              <a:buNone/>
            </a:pPr>
            <a:r>
              <a:rPr lang="en-US" sz="1800" dirty="0"/>
              <a:t>1029 N. University Blvd. </a:t>
            </a:r>
          </a:p>
          <a:p>
            <a:pPr marL="0" indent="0">
              <a:buNone/>
            </a:pPr>
            <a:r>
              <a:rPr lang="en-US" sz="1800" dirty="0"/>
              <a:t>Ames, IA 50011-3611</a:t>
            </a:r>
          </a:p>
          <a:p>
            <a:pPr marL="0" indent="0">
              <a:buNone/>
            </a:pPr>
            <a:r>
              <a:rPr lang="en-US" sz="1800" dirty="0" smtClean="0"/>
              <a:t>515-294-0588 / schultz@iastate.edu</a:t>
            </a:r>
            <a:endParaRPr lang="en-US" sz="1800" dirty="0"/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www.extension.iastate.edu/womeninag</a:t>
            </a:r>
            <a:r>
              <a:rPr lang="en-US" sz="1600" dirty="0" smtClean="0"/>
              <a:t>  </a:t>
            </a:r>
            <a:endParaRPr lang="en-US" sz="1600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003"/>
          <a:stretch/>
        </p:blipFill>
        <p:spPr>
          <a:xfrm>
            <a:off x="5820032" y="1063625"/>
            <a:ext cx="2051221" cy="264663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interest!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7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20025"/>
            <a:ext cx="8229600" cy="2880359"/>
          </a:xfrm>
        </p:spPr>
        <p:txBody>
          <a:bodyPr/>
          <a:lstStyle/>
          <a:p>
            <a:r>
              <a:rPr lang="en-US" dirty="0" smtClean="0"/>
              <a:t>Open to the public at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campus.extension.org</a:t>
            </a:r>
            <a:endParaRPr lang="en-US" dirty="0" smtClean="0"/>
          </a:p>
          <a:p>
            <a:r>
              <a:rPr lang="en-US" dirty="0" smtClean="0"/>
              <a:t>Register for free </a:t>
            </a:r>
          </a:p>
          <a:p>
            <a:r>
              <a:rPr lang="en-US" dirty="0" smtClean="0"/>
              <a:t>Participate at your own pace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Women’s Roles in Farm and Ranch Transition Planning Online Course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4" y="2837530"/>
            <a:ext cx="4432176" cy="79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244" y="2660204"/>
            <a:ext cx="3045688" cy="115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Land is Changing Hands </a:t>
            </a:r>
          </a:p>
          <a:p>
            <a:r>
              <a:rPr lang="en-US" dirty="0" smtClean="0"/>
              <a:t>Landlords </a:t>
            </a:r>
            <a:r>
              <a:rPr lang="en-US" dirty="0"/>
              <a:t>plan to transfer 91.5 million acres in the next FIVE years – 10% of all US farmland</a:t>
            </a:r>
          </a:p>
          <a:p>
            <a:r>
              <a:rPr lang="en-US" dirty="0"/>
              <a:t>$19 million in farm and ranch assets is expected to be transferred EVERY DAY for the next 25 years </a:t>
            </a:r>
          </a:p>
          <a:p>
            <a:r>
              <a:rPr lang="en-US" b="1" dirty="0" smtClean="0"/>
              <a:t>Will </a:t>
            </a:r>
            <a:r>
              <a:rPr lang="en-US" b="1" dirty="0"/>
              <a:t>a new generation of farmers and ranchers be able to work on, live on and OWN land?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Farm Transfer Overview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2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Succession</a:t>
            </a:r>
          </a:p>
          <a:p>
            <a:pPr lvl="1"/>
            <a:r>
              <a:rPr lang="en-US" b="1" dirty="0" smtClean="0"/>
              <a:t>FOUR</a:t>
            </a:r>
            <a:r>
              <a:rPr lang="en-US" dirty="0" smtClean="0"/>
              <a:t> times as many farmers over 65 as under the age of 35</a:t>
            </a:r>
          </a:p>
          <a:p>
            <a:pPr lvl="1"/>
            <a:r>
              <a:rPr lang="en-US" dirty="0"/>
              <a:t>Only 27% of survey respondents had identified a successor </a:t>
            </a:r>
          </a:p>
          <a:p>
            <a:r>
              <a:rPr lang="en-US" dirty="0" smtClean="0"/>
              <a:t>Retirement </a:t>
            </a:r>
          </a:p>
          <a:p>
            <a:pPr lvl="1"/>
            <a:r>
              <a:rPr lang="en-US" dirty="0" smtClean="0"/>
              <a:t>23% of survey respondents planned to retire</a:t>
            </a:r>
          </a:p>
          <a:p>
            <a:pPr lvl="1"/>
            <a:r>
              <a:rPr lang="en-US" dirty="0" smtClean="0"/>
              <a:t>47% planned to semi-retire</a:t>
            </a:r>
          </a:p>
          <a:p>
            <a:pPr lvl="1"/>
            <a:r>
              <a:rPr lang="en-US" b="1" dirty="0" smtClean="0"/>
              <a:t>30% did not plan to retire at all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Beginning Farmers are Scarce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437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05217"/>
            <a:ext cx="4325815" cy="2964815"/>
          </a:xfrm>
        </p:spPr>
        <p:txBody>
          <a:bodyPr/>
          <a:lstStyle/>
          <a:p>
            <a:r>
              <a:rPr lang="en-US" sz="2200" dirty="0" smtClean="0"/>
              <a:t>Only 33% of small businesses make it to the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generation </a:t>
            </a:r>
          </a:p>
          <a:p>
            <a:r>
              <a:rPr lang="en-US" sz="2200" dirty="0" smtClean="0"/>
              <a:t>Typical Business </a:t>
            </a:r>
            <a:r>
              <a:rPr lang="en-US" sz="2200" dirty="0"/>
              <a:t>L</a:t>
            </a:r>
            <a:r>
              <a:rPr lang="en-US" sz="2200" dirty="0" smtClean="0"/>
              <a:t>ife </a:t>
            </a:r>
            <a:r>
              <a:rPr lang="en-US" sz="2200" dirty="0"/>
              <a:t>C</a:t>
            </a:r>
            <a:r>
              <a:rPr lang="en-US" sz="2200" dirty="0" smtClean="0"/>
              <a:t>ycle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Start-up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Growth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Production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Decline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Decline is Predictable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9138" y="1281869"/>
            <a:ext cx="3969360" cy="273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7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What are values?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Why are your values important in Farm Transition? 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How do you clearly identify your values?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What if your values differ from others’ in your Farm Transition process?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06375"/>
            <a:ext cx="8327571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2. Values and Goal Setting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2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 smtClean="0"/>
              <a:t>Ideals or beliefs that a person holds desirable (or undesirable)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endParaRPr lang="en-US" dirty="0"/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 smtClean="0"/>
              <a:t>Enduring beliefs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endParaRPr lang="en-US" dirty="0"/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en-US" dirty="0" smtClean="0"/>
              <a:t>What is most important in our lives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values?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ExtensionTemplate">
  <a:themeElements>
    <a:clrScheme name="ISUEO Colors">
      <a:dk1>
        <a:srgbClr val="141313"/>
      </a:dk1>
      <a:lt1>
        <a:srgbClr val="FFFFFE"/>
      </a:lt1>
      <a:dk2>
        <a:srgbClr val="DC002A"/>
      </a:dk2>
      <a:lt2>
        <a:srgbClr val="F1AA48"/>
      </a:lt2>
      <a:accent1>
        <a:srgbClr val="C6C99D"/>
      </a:accent1>
      <a:accent2>
        <a:srgbClr val="88955B"/>
      </a:accent2>
      <a:accent3>
        <a:srgbClr val="5C7A8A"/>
      </a:accent3>
      <a:accent4>
        <a:srgbClr val="490F14"/>
      </a:accent4>
      <a:accent5>
        <a:srgbClr val="F3D06D"/>
      </a:accent5>
      <a:accent6>
        <a:srgbClr val="8A847C"/>
      </a:accent6>
      <a:hlink>
        <a:srgbClr val="DC002A"/>
      </a:hlink>
      <a:folHlink>
        <a:srgbClr val="6C03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NewExtensionTemplate.pot</Template>
  <TotalTime>732</TotalTime>
  <Words>1145</Words>
  <Application>Microsoft Office PowerPoint</Application>
  <PresentationFormat>On-screen Show (16:9)</PresentationFormat>
  <Paragraphs>184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ＭＳ Ｐゴシック</vt:lpstr>
      <vt:lpstr>Arial</vt:lpstr>
      <vt:lpstr>Arial Black</vt:lpstr>
      <vt:lpstr>Calibri</vt:lpstr>
      <vt:lpstr>NewExtensionTemplate</vt:lpstr>
      <vt:lpstr>Farm Transfer </vt:lpstr>
      <vt:lpstr>Here’s What We’ll Cover </vt:lpstr>
      <vt:lpstr>Background </vt:lpstr>
      <vt:lpstr>Women’s Roles in Farm and Ranch Transition Planning Online Course</vt:lpstr>
      <vt:lpstr>1. Farm Transfer Overview </vt:lpstr>
      <vt:lpstr>Beginning Farmers are Scarce</vt:lpstr>
      <vt:lpstr>Decline is Predictable</vt:lpstr>
      <vt:lpstr>2. Values and Goal Setting  </vt:lpstr>
      <vt:lpstr>What are values?</vt:lpstr>
      <vt:lpstr>Types of Values</vt:lpstr>
      <vt:lpstr>Why are your values important in Farm Transition?</vt:lpstr>
      <vt:lpstr>How do you clearly identify your values?</vt:lpstr>
      <vt:lpstr>What if your values differ from others’ involved in your Farm Transition?</vt:lpstr>
      <vt:lpstr>Developing Goals</vt:lpstr>
      <vt:lpstr>Goal Development</vt:lpstr>
      <vt:lpstr>Why develop written goals?</vt:lpstr>
      <vt:lpstr>S.M.A.R.T. Goals</vt:lpstr>
      <vt:lpstr>S.M.A.R.T. Goals</vt:lpstr>
      <vt:lpstr>S.M.A.R.T. Goals</vt:lpstr>
      <vt:lpstr>S.M.A.R.T. Goals</vt:lpstr>
      <vt:lpstr>S.M.A.R.T. Goals</vt:lpstr>
      <vt:lpstr>S.M.A.R.T. Goals</vt:lpstr>
      <vt:lpstr>Developing Goals</vt:lpstr>
      <vt:lpstr>Prioritizing Goals</vt:lpstr>
      <vt:lpstr>Monitoring goals to ensure follow through and success</vt:lpstr>
      <vt:lpstr>3.The Transition Planning Checklist</vt:lpstr>
      <vt:lpstr>The Farm Transfer Process </vt:lpstr>
      <vt:lpstr>Start with What You Have and Where You Want to Go</vt:lpstr>
      <vt:lpstr>Transfer Income, Labor and Management </vt:lpstr>
      <vt:lpstr>Transfer Assets and Keep It All Moving Forward </vt:lpstr>
      <vt:lpstr>Let’s Review Some Action Items </vt:lpstr>
      <vt:lpstr>Thank you for your interest! </vt:lpstr>
    </vt:vector>
  </TitlesOfParts>
  <Company>Iowa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Ossian</dc:creator>
  <cp:lastModifiedBy>Schultz, Madeline M [EXTAG]</cp:lastModifiedBy>
  <cp:revision>59</cp:revision>
  <cp:lastPrinted>2019-08-04T16:18:58Z</cp:lastPrinted>
  <dcterms:created xsi:type="dcterms:W3CDTF">2011-08-29T14:40:06Z</dcterms:created>
  <dcterms:modified xsi:type="dcterms:W3CDTF">2019-08-12T21:41:27Z</dcterms:modified>
</cp:coreProperties>
</file>