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76" r:id="rId2"/>
    <p:sldId id="385" r:id="rId3"/>
    <p:sldId id="366" r:id="rId4"/>
    <p:sldId id="391" r:id="rId5"/>
    <p:sldId id="390" r:id="rId6"/>
    <p:sldId id="367" r:id="rId7"/>
    <p:sldId id="368" r:id="rId8"/>
    <p:sldId id="369" r:id="rId9"/>
    <p:sldId id="370" r:id="rId10"/>
    <p:sldId id="386" r:id="rId11"/>
    <p:sldId id="359" r:id="rId12"/>
    <p:sldId id="389" r:id="rId13"/>
    <p:sldId id="360" r:id="rId14"/>
    <p:sldId id="387" r:id="rId15"/>
    <p:sldId id="361" r:id="rId16"/>
    <p:sldId id="388" r:id="rId17"/>
    <p:sldId id="362" r:id="rId18"/>
    <p:sldId id="371" r:id="rId19"/>
    <p:sldId id="372" r:id="rId20"/>
    <p:sldId id="374" r:id="rId21"/>
    <p:sldId id="375" r:id="rId22"/>
    <p:sldId id="400" r:id="rId23"/>
    <p:sldId id="377" r:id="rId24"/>
    <p:sldId id="380" r:id="rId25"/>
    <p:sldId id="379" r:id="rId26"/>
    <p:sldId id="398" r:id="rId27"/>
    <p:sldId id="399" r:id="rId28"/>
    <p:sldId id="403" r:id="rId29"/>
    <p:sldId id="404" r:id="rId30"/>
    <p:sldId id="407" r:id="rId31"/>
    <p:sldId id="408" r:id="rId32"/>
    <p:sldId id="406" r:id="rId33"/>
    <p:sldId id="409" r:id="rId34"/>
    <p:sldId id="410" r:id="rId35"/>
    <p:sldId id="411" r:id="rId36"/>
    <p:sldId id="412" r:id="rId37"/>
    <p:sldId id="413" r:id="rId38"/>
    <p:sldId id="414" r:id="rId39"/>
    <p:sldId id="41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00FF00"/>
    <a:srgbClr val="FFC5C5"/>
    <a:srgbClr val="FFCCFF"/>
    <a:srgbClr val="DDDDDD"/>
    <a:srgbClr val="DCF305"/>
    <a:srgbClr val="0401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5" autoAdjust="0"/>
    <p:restoredTop sz="86429" autoAdjust="0"/>
  </p:normalViewPr>
  <p:slideViewPr>
    <p:cSldViewPr>
      <p:cViewPr varScale="1">
        <p:scale>
          <a:sx n="56" d="100"/>
          <a:sy n="56" d="100"/>
        </p:scale>
        <p:origin x="-52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23EF87-9FB8-4662-9C77-6DA3F637F392}" type="datetimeFigureOut">
              <a:rPr lang="en-US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C5F35B-EC70-4F45-83EE-2CDC53728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03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FB824C8A-9F5F-4B66-88F1-7259C2D03ABD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6D180-1CC5-4E39-A3BA-1607CE3F4B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C8DA3-F60D-4FFC-8C36-FC50E8A1D8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D49D7-D413-401E-9FE2-E9B1CCFB57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A2AA941F-9406-4E06-9BA2-991B2A916E0E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97188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52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4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9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2400"/>
            <a:ext cx="4381500" cy="662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"/>
            <a:ext cx="4381500" cy="662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84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78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8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43815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"/>
            <a:ext cx="43815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3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94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81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684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987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493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1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401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4013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pPr marL="0" algn="ctr">
              <a:lnSpc>
                <a:spcPct val="60000"/>
              </a:lnSpc>
              <a:defRPr/>
            </a:pPr>
            <a:r>
              <a:rPr lang="en-US" altLang="en-US" sz="4800" b="1" dirty="0" smtClean="0">
                <a:solidFill>
                  <a:srgbClr val="DCF305"/>
                </a:solidFill>
              </a:rPr>
              <a:t>Impact of Cover Crops </a:t>
            </a:r>
          </a:p>
          <a:p>
            <a:pPr marL="0" algn="ctr">
              <a:lnSpc>
                <a:spcPct val="60000"/>
              </a:lnSpc>
              <a:defRPr/>
            </a:pPr>
            <a:r>
              <a:rPr lang="en-US" altLang="en-US" sz="4800" b="1" dirty="0" smtClean="0">
                <a:solidFill>
                  <a:srgbClr val="DCF305"/>
                </a:solidFill>
              </a:rPr>
              <a:t>on </a:t>
            </a:r>
          </a:p>
          <a:p>
            <a:pPr marL="0" algn="ctr">
              <a:lnSpc>
                <a:spcPct val="60000"/>
              </a:lnSpc>
              <a:defRPr/>
            </a:pPr>
            <a:r>
              <a:rPr lang="en-US" altLang="en-US" sz="4800" b="1" dirty="0" smtClean="0">
                <a:solidFill>
                  <a:srgbClr val="DCF305"/>
                </a:solidFill>
              </a:rPr>
              <a:t>Amphibian, Bird, and Insect </a:t>
            </a:r>
          </a:p>
          <a:p>
            <a:pPr marL="0" algn="ctr">
              <a:lnSpc>
                <a:spcPct val="60000"/>
              </a:lnSpc>
              <a:defRPr/>
            </a:pPr>
            <a:r>
              <a:rPr lang="en-US" altLang="en-US" sz="4800" b="1" dirty="0" smtClean="0">
                <a:solidFill>
                  <a:srgbClr val="DCF305"/>
                </a:solidFill>
              </a:rPr>
              <a:t>Diversity</a:t>
            </a:r>
          </a:p>
          <a:p>
            <a:pPr marL="0" algn="ctr">
              <a:lnSpc>
                <a:spcPct val="60000"/>
              </a:lnSpc>
              <a:defRPr/>
            </a:pPr>
            <a:endParaRPr lang="en-US" altLang="en-US" sz="4800" b="1" dirty="0" smtClean="0">
              <a:solidFill>
                <a:srgbClr val="DCF305"/>
              </a:solidFill>
            </a:endParaRPr>
          </a:p>
          <a:p>
            <a:pPr marL="0" algn="ctr">
              <a:lnSpc>
                <a:spcPct val="60000"/>
              </a:lnSpc>
              <a:defRPr/>
            </a:pPr>
            <a:r>
              <a:rPr lang="en-US" altLang="en-US" dirty="0" smtClean="0"/>
              <a:t>Bob </a:t>
            </a:r>
            <a:r>
              <a:rPr lang="en-US" altLang="en-US" dirty="0" err="1" smtClean="0"/>
              <a:t>Brodman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Tim Rice</a:t>
            </a:r>
            <a:endParaRPr lang="en-US" altLang="en-US" b="1" dirty="0"/>
          </a:p>
          <a:p>
            <a:pPr marL="0" algn="ctr">
              <a:lnSpc>
                <a:spcPct val="60000"/>
              </a:lnSpc>
              <a:defRPr/>
            </a:pPr>
            <a:endParaRPr lang="en-US" altLang="en-US" sz="3600" b="1" dirty="0" smtClean="0"/>
          </a:p>
          <a:p>
            <a:pPr>
              <a:lnSpc>
                <a:spcPct val="60000"/>
              </a:lnSpc>
              <a:defRPr/>
            </a:pPr>
            <a:r>
              <a:rPr lang="en-US" altLang="en-US" dirty="0" smtClean="0">
                <a:solidFill>
                  <a:srgbClr val="DCF305"/>
                </a:solidFill>
              </a:rPr>
              <a:t>				</a:t>
            </a:r>
            <a:r>
              <a:rPr lang="en-US" altLang="en-US" dirty="0" smtClean="0"/>
              <a:t>Saint Joseph’s College</a:t>
            </a:r>
          </a:p>
          <a:p>
            <a:pPr>
              <a:lnSpc>
                <a:spcPct val="60000"/>
              </a:lnSpc>
              <a:defRPr/>
            </a:pPr>
            <a:endParaRPr lang="en-US" altLang="en-US" dirty="0" smtClean="0"/>
          </a:p>
          <a:p>
            <a:pPr algn="ctr">
              <a:lnSpc>
                <a:spcPct val="60000"/>
              </a:lnSpc>
              <a:defRPr/>
            </a:pPr>
            <a:r>
              <a:rPr lang="en-US" altLang="en-US" dirty="0" smtClean="0"/>
              <a:t>Dan Perkins</a:t>
            </a:r>
            <a:endParaRPr lang="en-US" altLang="en-US" dirty="0"/>
          </a:p>
          <a:p>
            <a:pPr>
              <a:lnSpc>
                <a:spcPct val="60000"/>
              </a:lnSpc>
              <a:defRPr/>
            </a:pPr>
            <a:endParaRPr lang="en-US" altLang="en-US" dirty="0" smtClean="0"/>
          </a:p>
          <a:p>
            <a:pPr algn="ctr">
              <a:lnSpc>
                <a:spcPct val="60000"/>
              </a:lnSpc>
              <a:defRPr/>
            </a:pPr>
            <a:r>
              <a:rPr lang="en-US" altLang="en-US" dirty="0" smtClean="0"/>
              <a:t>Jasper County Soil and Water District</a:t>
            </a:r>
          </a:p>
          <a:p>
            <a:pPr>
              <a:lnSpc>
                <a:spcPct val="60000"/>
              </a:lnSpc>
              <a:defRPr/>
            </a:pPr>
            <a:endParaRPr lang="en-US" altLang="en-US" sz="2400" dirty="0"/>
          </a:p>
          <a:p>
            <a:pPr>
              <a:lnSpc>
                <a:spcPct val="60000"/>
              </a:lnSpc>
              <a:defRPr/>
            </a:pPr>
            <a:endParaRPr lang="en-US" altLang="en-US" dirty="0" smtClean="0"/>
          </a:p>
          <a:p>
            <a:pPr marL="0" indent="0">
              <a:lnSpc>
                <a:spcPct val="60000"/>
              </a:lnSpc>
              <a:defRPr/>
            </a:pPr>
            <a:endParaRPr lang="en-US" altLang="en-US" dirty="0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Haskell Control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77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886200"/>
            <a:ext cx="1646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Rensselaer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781800" y="4267200"/>
            <a:ext cx="533400" cy="6858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5" name="Content Placeholder 5" descr="Haskell_Control Si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9463" y="152400"/>
            <a:ext cx="5121275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Haskell Treatment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25" y="838200"/>
            <a:ext cx="8677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038600"/>
            <a:ext cx="1646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Rensselaer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8001000" y="3657600"/>
            <a:ext cx="533400" cy="6858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3" name="Content Placeholder 3" descr="Haskell_treatment_Sit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7875" y="152400"/>
            <a:ext cx="512445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Saint Joe Control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677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957638"/>
            <a:ext cx="1646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Rensselaer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57200" y="5943600"/>
            <a:ext cx="533400" cy="6858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3" descr="Saint Joe_control opti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9463" y="152400"/>
            <a:ext cx="5121275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Saint Joe Treatment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77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3886200"/>
            <a:ext cx="1646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Rensselaer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43000" y="4876800"/>
            <a:ext cx="533400" cy="6858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Content Placeholder 3" descr="Saint Joe_Treatment_Si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9463" y="152400"/>
            <a:ext cx="5121275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Methods: Amphibians April-June</a:t>
            </a:r>
          </a:p>
          <a:p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6 cover boards per plot</a:t>
            </a:r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Breeding activity in wetlands </a:t>
            </a:r>
          </a:p>
          <a:p>
            <a:r>
              <a:rPr lang="en-US" altLang="en-US" dirty="0" smtClean="0"/>
              <a:t>		--frog call surveys</a:t>
            </a:r>
          </a:p>
          <a:p>
            <a:r>
              <a:rPr lang="en-US" altLang="en-US" dirty="0" smtClean="0"/>
              <a:t>		--minnow traps, </a:t>
            </a:r>
            <a:r>
              <a:rPr lang="en-US" altLang="en-US" dirty="0" err="1" smtClean="0"/>
              <a:t>dipnet</a:t>
            </a:r>
            <a:r>
              <a:rPr lang="en-US" altLang="en-US" dirty="0" smtClean="0"/>
              <a:t>, seine for larvae</a:t>
            </a:r>
          </a:p>
          <a:p>
            <a:r>
              <a:rPr lang="en-US" altLang="en-US" dirty="0" smtClean="0"/>
              <a:t>		--12 dates on each treatment &amp; control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4" descr="Payton and Han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246" y="3581400"/>
            <a:ext cx="385804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bb\Pictures\My Pictures\herpetology\Herpetology 2015\Cover-Crop study\P512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7954" y="3581400"/>
            <a:ext cx="535604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innow tr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7268" y="533401"/>
            <a:ext cx="267570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Methods: Birds May-July</a:t>
            </a:r>
          </a:p>
          <a:p>
            <a:pPr algn="ctr">
              <a:lnSpc>
                <a:spcPct val="65000"/>
              </a:lnSpc>
              <a:defRPr/>
            </a:pPr>
            <a:endParaRPr lang="en-US" altLang="en-US" sz="3600" b="1" dirty="0" smtClean="0"/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Each site sampled 5 times: the whole area 8am-noon</a:t>
            </a:r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Residents only: </a:t>
            </a:r>
          </a:p>
          <a:p>
            <a:pPr marL="914400" lvl="2">
              <a:lnSpc>
                <a:spcPct val="65000"/>
              </a:lnSpc>
              <a:defRPr/>
            </a:pPr>
            <a:r>
              <a:rPr lang="en-US" altLang="en-US" dirty="0" smtClean="0"/>
              <a:t>	--species that would be around during cash crop 		AND cover crop planting</a:t>
            </a:r>
          </a:p>
          <a:p>
            <a:pPr marL="914400" lvl="2">
              <a:lnSpc>
                <a:spcPct val="65000"/>
              </a:lnSpc>
              <a:defRPr/>
            </a:pPr>
            <a:r>
              <a:rPr lang="en-US" altLang="en-US" dirty="0" smtClean="0"/>
              <a:t>	-perhaps same individuals throughout the project</a:t>
            </a:r>
          </a:p>
          <a:p>
            <a:pPr marL="685800" lvl="2" indent="0">
              <a:lnSpc>
                <a:spcPct val="65000"/>
              </a:lnSpc>
              <a:defRPr/>
            </a:pPr>
            <a:endParaRPr lang="en-US" altLang="en-US" sz="1600" dirty="0" smtClean="0"/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Visual and vocal: number of observations, not individuals</a:t>
            </a:r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lnSpc>
                <a:spcPct val="65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Inspection of breeding: nests, carrying nest material, feeding young</a:t>
            </a:r>
          </a:p>
          <a:p>
            <a:pPr>
              <a:buFontTx/>
              <a:buChar char="-"/>
              <a:defRPr/>
            </a:pPr>
            <a:endParaRPr lang="en-US" altLang="en-US" dirty="0" smtClean="0"/>
          </a:p>
        </p:txBody>
      </p:sp>
      <p:pic>
        <p:nvPicPr>
          <p:cNvPr id="5" name="Picture 6" descr="C:\Users\bobb\Pictures\My Pictures\Brid Count 2014\IMG_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800" y="4699262"/>
            <a:ext cx="3505200" cy="21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bobb\Pictures\My Pictures\Brid Count 2014\IMG_1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8099" y="5086278"/>
            <a:ext cx="2628899" cy="17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bobb\Pictures\My Pictures\Brid Count 2014\IMG_1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8979" y="5086279"/>
            <a:ext cx="3289821" cy="17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Jasper County and Rensselaer.  Lots of Farmland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77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4033838"/>
            <a:ext cx="1646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Rensselaer</a:t>
            </a:r>
          </a:p>
        </p:txBody>
      </p:sp>
      <p:sp>
        <p:nvSpPr>
          <p:cNvPr id="6" name="Oval 5"/>
          <p:cNvSpPr/>
          <p:nvPr/>
        </p:nvSpPr>
        <p:spPr>
          <a:xfrm>
            <a:off x="8458200" y="4030191"/>
            <a:ext cx="2286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5638800"/>
            <a:ext cx="2286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5181600"/>
            <a:ext cx="2286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7086600" y="4620741"/>
            <a:ext cx="2286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Resident Bird</a:t>
            </a:r>
          </a:p>
        </p:txBody>
      </p:sp>
      <p:pic>
        <p:nvPicPr>
          <p:cNvPr id="24580" name="Picture 2" descr="http://www.learner.org/jnorth/images/graphics/s/range_rwb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768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4.bp.blogspot.com/_vSMjeVMkBdo/TACnspXbOTI/AAAAAAAAAYI/kekfmOaAnbA/s1600/_DSC0157+(Red-winged+Blackbir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3711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bobb\Pictures\My Pictures\herpetology\Herpetology 2014\Cover Crop Study 2014\IMG_1575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122740" cy="25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Methods: Ground Beetles, </a:t>
            </a:r>
            <a:r>
              <a:rPr lang="en-US" altLang="en-US" sz="3600" b="1" dirty="0" err="1" smtClean="0"/>
              <a:t>Carabidae</a:t>
            </a:r>
            <a:endParaRPr lang="en-US" altLang="en-US" sz="3600" b="1" dirty="0" smtClean="0"/>
          </a:p>
          <a:p>
            <a:pPr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6 dates Mid-June-Mid-July</a:t>
            </a:r>
          </a:p>
          <a:p>
            <a:pPr marL="571500" indent="0"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Sampled from areas between edge of woodlands and agricultural fields within each of the four sites. </a:t>
            </a:r>
          </a:p>
          <a:p>
            <a:pPr marL="571500" indent="0"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Sampled from under six cover boards and six pit fall funnel traps at each plot.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Easy to trap, count, </a:t>
            </a:r>
          </a:p>
          <a:p>
            <a:pPr marL="1314450" lvl="1">
              <a:buFont typeface="Arial" pitchFamily="34" charset="0"/>
              <a:buChar char="•"/>
              <a:defRPr/>
            </a:pPr>
            <a:r>
              <a:rPr lang="en-US" altLang="en-US" dirty="0" smtClean="0"/>
              <a:t>indicate presence of other insects</a:t>
            </a:r>
          </a:p>
        </p:txBody>
      </p:sp>
      <p:pic>
        <p:nvPicPr>
          <p:cNvPr id="4" name="Content Placeholder 3" descr="beetle tr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4493506"/>
            <a:ext cx="3265868" cy="23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upload.wikimedia.org/wikipedia/commons/a/aa/Carabidae_(2005-0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8379" y="4493506"/>
            <a:ext cx="1849021" cy="240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Results: Amphibian baseline (2014)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2"/>
          <p:cNvSpPr>
            <a:spLocks noChangeAspect="1" noChangeArrowheads="1"/>
          </p:cNvSpPr>
          <p:nvPr/>
        </p:nvSpPr>
        <p:spPr bwMode="auto">
          <a:xfrm>
            <a:off x="2057400" y="1828800"/>
            <a:ext cx="59436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505200" y="1143000"/>
            <a:ext cx="12954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4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Results: Amphibians</a:t>
            </a:r>
          </a:p>
          <a:p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10 species and a total of 1816 amphibians</a:t>
            </a:r>
          </a:p>
          <a:p>
            <a:pPr>
              <a:buFontTx/>
              <a:buChar char="•"/>
            </a:pPr>
            <a:endParaRPr lang="en-US" altLang="en-US" sz="1600" dirty="0" smtClean="0"/>
          </a:p>
          <a:p>
            <a:pPr>
              <a:buFontTx/>
              <a:buChar char="•"/>
            </a:pPr>
            <a:r>
              <a:rPr lang="en-US" altLang="en-US" dirty="0" smtClean="0"/>
              <a:t>Tiger Salamanders, Green Frogs, Northern Leopard Frogs, and American Toads </a:t>
            </a:r>
          </a:p>
          <a:p>
            <a:pPr>
              <a:buFontTx/>
              <a:buChar char="•"/>
            </a:pPr>
            <a:endParaRPr lang="en-US" altLang="en-US" sz="1600" dirty="0" smtClean="0"/>
          </a:p>
          <a:p>
            <a:pPr>
              <a:buFontTx/>
              <a:buChar char="•"/>
            </a:pPr>
            <a:r>
              <a:rPr lang="en-US" altLang="en-US" u="sng" dirty="0" smtClean="0"/>
              <a:t>No significant difference </a:t>
            </a:r>
            <a:r>
              <a:rPr lang="en-US" altLang="en-US" dirty="0" smtClean="0"/>
              <a:t>in </a:t>
            </a:r>
          </a:p>
          <a:p>
            <a:pPr lvl="1"/>
            <a:r>
              <a:rPr lang="en-US" altLang="en-US" b="1" dirty="0" smtClean="0"/>
              <a:t>	abundance per day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0.23)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b="1" dirty="0" smtClean="0"/>
              <a:t>   diversity</a:t>
            </a:r>
            <a:r>
              <a:rPr lang="en-US" altLang="en-US" dirty="0" smtClean="0"/>
              <a:t> 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0.12), </a:t>
            </a:r>
            <a:endParaRPr lang="en-US" altLang="en-US" sz="2400" dirty="0"/>
          </a:p>
          <a:p>
            <a:pPr lvl="1"/>
            <a:r>
              <a:rPr lang="en-US" altLang="en-US" b="1" dirty="0" smtClean="0"/>
              <a:t>	species richness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0.10) 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			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11" descr="C:\Users\bobb\Pictures\My Pictures\herpetology\Herpetology 2014\Cover Crop Study 2014\P1010542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55407" y="4922835"/>
            <a:ext cx="190500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bobb\Pictures\My Pictures\herpetology\Herpetology 2014\Cover Crop Study 2014\IMG_2438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0408" y="3709156"/>
            <a:ext cx="2068568" cy="31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bobb\Pictures\My Pictures\herpetology\Herpetology 2014\Cover Crop Study 2014\IMG_1555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187721"/>
            <a:ext cx="2388322" cy="16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bobb\Pictures\My Pictures\herpetology\Herpetology 2014\Cover Crop Study 2014\IMG_1571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88320" y="4208057"/>
            <a:ext cx="2767085" cy="14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bobb\Pictures\My Pictures\herpetology\Herpetology 2014\Cover Crop Study 2014\IMG_2563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67422" y="2463329"/>
            <a:ext cx="2684091" cy="12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bobb\Pictures\My Pictures\herpetology\Herpetology 2014\Cover Crop Study 2014\IMG_2443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8321" y="5652834"/>
            <a:ext cx="2767085" cy="1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Results: Bird baseline (2014)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424"/>
          <a:stretch>
            <a:fillRect/>
          </a:stretch>
        </p:blipFill>
        <p:spPr bwMode="auto">
          <a:xfrm>
            <a:off x="685800" y="457200"/>
            <a:ext cx="762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505200" y="685800"/>
            <a:ext cx="12954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Results: Birds</a:t>
            </a:r>
          </a:p>
          <a:p>
            <a:pPr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37 species and 1314 observations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Red-winged Blackbird, American Robin, Song Sparrow, and Common Grackle.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u="sng" dirty="0" smtClean="0"/>
              <a:t>No significant difference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b="1" dirty="0" smtClean="0"/>
              <a:t>		abundance per visit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0.14)</a:t>
            </a:r>
          </a:p>
          <a:p>
            <a:pPr lvl="1"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</a:t>
            </a:r>
            <a:r>
              <a:rPr lang="en-US" altLang="en-US" sz="2400" b="1" dirty="0" smtClean="0"/>
              <a:t>diversity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 </a:t>
            </a:r>
            <a:r>
              <a:rPr lang="en-US" altLang="en-US" sz="2400" dirty="0" smtClean="0"/>
              <a:t>= 0.40</a:t>
            </a:r>
            <a:endParaRPr lang="en-US" altLang="en-US" dirty="0" smtClean="0"/>
          </a:p>
          <a:p>
            <a:pPr lvl="1">
              <a:defRPr/>
            </a:pPr>
            <a:endParaRPr lang="en-US" altLang="en-US" sz="16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66FFFF"/>
                </a:solidFill>
              </a:rPr>
              <a:t>	</a:t>
            </a:r>
            <a:r>
              <a:rPr lang="en-US" altLang="en-US" dirty="0" smtClean="0">
                <a:solidFill>
                  <a:srgbClr val="66FFFF"/>
                </a:solidFill>
              </a:rPr>
              <a:t>But significantly more species at treatment 			compared to control plots </a:t>
            </a:r>
            <a:r>
              <a:rPr lang="en-US" altLang="en-US" sz="2400" dirty="0" smtClean="0">
                <a:solidFill>
                  <a:srgbClr val="66FFFF"/>
                </a:solidFill>
              </a:rPr>
              <a:t>(</a:t>
            </a:r>
            <a:r>
              <a:rPr lang="en-US" altLang="en-US" sz="2400" i="1" dirty="0" smtClean="0">
                <a:solidFill>
                  <a:srgbClr val="66FFFF"/>
                </a:solidFill>
              </a:rPr>
              <a:t>P</a:t>
            </a:r>
            <a:r>
              <a:rPr lang="en-US" altLang="en-US" sz="2400" dirty="0" smtClean="0">
                <a:solidFill>
                  <a:srgbClr val="66FFFF"/>
                </a:solidFill>
              </a:rPr>
              <a:t> = 0.03)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4" name="Picture 2" descr="http://upload.wikimedia.org/wikipedia/commons/f/fd/Quiscalus-quiscul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34150" y="4593368"/>
            <a:ext cx="2609850" cy="22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4.bp.blogspot.com/_vSMjeVMkBdo/TACnspXbOTI/AAAAAAAAAYI/kekfmOaAnbA/s1600/_DSC0157+(Red-winged+Blackbir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319" y="4593368"/>
            <a:ext cx="1710744" cy="22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billhubick.com/images/song_sparrow_fl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95990" y="4593368"/>
            <a:ext cx="2281806" cy="22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upload.wikimedia.org/wikipedia/commons/b/b8/Turdus-migratorius-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30063" y="4593368"/>
            <a:ext cx="2665927" cy="22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Bald Eagles</a:t>
            </a:r>
          </a:p>
        </p:txBody>
      </p:sp>
      <p:pic>
        <p:nvPicPr>
          <p:cNvPr id="33796" name="Picture 3" descr="bald eagle adu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723898"/>
            <a:ext cx="3883698" cy="32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bald eagle on ne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2026" y="609599"/>
            <a:ext cx="41068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:\Users\bobb\Pictures\My Pictures\Brid Count 2014\IMG_1541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392" y="4166459"/>
            <a:ext cx="4616792" cy="26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obb\Pictures\My Pictures\herpetology\Herpetology 2015\Cover-Crop study\IMG_02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4130" y="4147647"/>
            <a:ext cx="4579869" cy="2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Content Placeholder 3" descr="Saint Joe_control opti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9463" y="152400"/>
            <a:ext cx="5121275" cy="6629400"/>
          </a:xfrm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352800" y="2971800"/>
            <a:ext cx="152400" cy="2286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8263" y="552450"/>
            <a:ext cx="6831538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629400"/>
          </a:xfrm>
        </p:spPr>
        <p:txBody>
          <a:bodyPr/>
          <a:lstStyle/>
          <a:p>
            <a:pPr algn="ctr"/>
            <a:r>
              <a:rPr lang="en-US" altLang="en-US" b="1" dirty="0" smtClean="0"/>
              <a:t>Results: Ground Beetle baseline (2014)</a:t>
            </a:r>
          </a:p>
        </p:txBody>
      </p:sp>
    </p:spTree>
    <p:extLst>
      <p:ext uri="{BB962C8B-B14F-4D97-AF65-F5344CB8AC3E}">
        <p14:creationId xmlns:p14="http://schemas.microsoft.com/office/powerpoint/2010/main" xmlns="" val="25452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Results: Beetles</a:t>
            </a:r>
          </a:p>
          <a:p>
            <a:pPr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24 species and 102 observations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u="sng" dirty="0" smtClean="0"/>
              <a:t>No significant difference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b="1" dirty="0" smtClean="0"/>
              <a:t>		abundance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per visit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0.25)</a:t>
            </a:r>
          </a:p>
          <a:p>
            <a:pPr lvl="1">
              <a:defRPr/>
            </a:pPr>
            <a:r>
              <a:rPr lang="en-US" altLang="en-US" sz="2400" b="1" dirty="0" smtClean="0"/>
              <a:t>		</a:t>
            </a:r>
            <a:r>
              <a:rPr lang="en-US" altLang="en-US" b="1" dirty="0" smtClean="0"/>
              <a:t>diversity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0.46)</a:t>
            </a:r>
          </a:p>
          <a:p>
            <a:pPr lvl="1"/>
            <a:r>
              <a:rPr lang="en-US" altLang="en-US" b="1" dirty="0" smtClean="0"/>
              <a:t>    species </a:t>
            </a:r>
            <a:r>
              <a:rPr lang="en-US" altLang="en-US" b="1" dirty="0"/>
              <a:t>richness</a:t>
            </a:r>
            <a:r>
              <a:rPr lang="en-US" altLang="en-US" dirty="0"/>
              <a:t> 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0.25) 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			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defRPr/>
            </a:pPr>
            <a:endParaRPr lang="en-US" altLang="en-US" sz="2400" dirty="0" smtClean="0">
              <a:solidFill>
                <a:srgbClr val="66FFFF"/>
              </a:solidFill>
            </a:endParaRP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4" name="Picture 4" descr="C:\Users\bobb\Pictures\My Pictures\herpetology\Herpetology 2014\Cover Crop Study 2014\P7280013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9000" y="3028800"/>
            <a:ext cx="5003804" cy="37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30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dirty="0" smtClean="0"/>
              <a:t>Environmentally-Sound Farm Practices</a:t>
            </a:r>
          </a:p>
          <a:p>
            <a:pPr algn="ctr">
              <a:defRPr/>
            </a:pPr>
            <a:endParaRPr lang="en-US" altLang="en-US" sz="3600" dirty="0" smtClean="0"/>
          </a:p>
          <a:p>
            <a:pPr>
              <a:defRPr/>
            </a:pPr>
            <a:r>
              <a:rPr lang="en-US" altLang="en-US" dirty="0" smtClean="0"/>
              <a:t>	</a:t>
            </a:r>
            <a:r>
              <a:rPr lang="en-US" altLang="en-US" u="sng" dirty="0" smtClean="0"/>
              <a:t>No-till</a:t>
            </a:r>
            <a:r>
              <a:rPr lang="en-US" altLang="en-US" dirty="0" smtClean="0"/>
              <a:t>: </a:t>
            </a:r>
          </a:p>
          <a:p>
            <a:pPr marL="9144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crop remainder is left standing after harvest</a:t>
            </a:r>
          </a:p>
          <a:p>
            <a:pPr marL="914400" indent="-457200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9144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decreases erosion, better water retention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algn="just">
              <a:defRPr/>
            </a:pPr>
            <a:r>
              <a:rPr lang="en-US" altLang="en-US" dirty="0" smtClean="0"/>
              <a:t>	</a:t>
            </a:r>
            <a:r>
              <a:rPr lang="en-US" altLang="en-US" u="sng" dirty="0" smtClean="0"/>
              <a:t>Cover crop</a:t>
            </a:r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in addition to no-till, seed with another crop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increased benefits of no-till, minor cash crop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Other notable species</a:t>
            </a:r>
            <a:r>
              <a:rPr lang="en-US" altLang="en-US" dirty="0" smtClean="0"/>
              <a:t>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b="1" dirty="0" smtClean="0"/>
              <a:t>Rough Green Snake: State endangered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b="1" dirty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b="1" dirty="0" smtClean="0"/>
              <a:t>Many migratory birds (Warblers)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b="1" dirty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b="1" dirty="0" smtClean="0"/>
              <a:t>Mink</a:t>
            </a:r>
          </a:p>
        </p:txBody>
      </p:sp>
      <p:pic>
        <p:nvPicPr>
          <p:cNvPr id="5122" name="Picture 2" descr="C:\Users\bobb\Pictures\My Pictures\herpetology\Herpetology 2015\Cover-Crop study\P515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63528" y="3352800"/>
            <a:ext cx="6878381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2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Herbicides &amp; Amphibians</a:t>
            </a:r>
            <a:endParaRPr lang="en-US" altLang="en-US" b="1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Cover crop often terminated by using herbicide during amphibian development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Collected 24 Tiger Salamanders from each control &amp; treatment site; exposed half to Roundup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Roundup treated smaller, less developed, more abnormalities (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&lt; 0.05)</a:t>
            </a:r>
          </a:p>
        </p:txBody>
      </p:sp>
      <p:pic>
        <p:nvPicPr>
          <p:cNvPr id="6146" name="Picture 2" descr="C:\Users\bobb\Pictures\My Pictures\herpetology\Herpetology 2015\Cover-Crop study\P512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06464"/>
            <a:ext cx="3733800" cy="32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bb\Pictures\My Pictures\herpetology\Herpetology 2015\Cover-Crop study\P515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549" y="3506464"/>
            <a:ext cx="4321373" cy="32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1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Conclusions</a:t>
            </a:r>
            <a:r>
              <a:rPr lang="en-US" altLang="en-US" dirty="0" smtClean="0"/>
              <a:t>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Sites </a:t>
            </a:r>
            <a:r>
              <a:rPr lang="en-US" altLang="en-US" smtClean="0"/>
              <a:t>have </a:t>
            </a:r>
            <a:r>
              <a:rPr lang="en-US" altLang="en-US" smtClean="0"/>
              <a:t>suitable </a:t>
            </a:r>
            <a:r>
              <a:rPr lang="en-US" altLang="en-US" dirty="0" smtClean="0"/>
              <a:t>habitat for amphibians, birds, &amp; beetles</a:t>
            </a:r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Paired controls &amp; treatments are similar</a:t>
            </a:r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Great experience for students</a:t>
            </a:r>
            <a:endParaRPr lang="en-US" altLang="en-US" sz="2400" dirty="0"/>
          </a:p>
          <a:p>
            <a:pPr lvl="1"/>
            <a:r>
              <a:rPr lang="en-US" altLang="en-US" sz="2400" dirty="0"/>
              <a:t>			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defRPr/>
            </a:pPr>
            <a:endParaRPr lang="en-US" altLang="en-US" sz="2400" dirty="0" smtClean="0">
              <a:solidFill>
                <a:srgbClr val="66FFFF"/>
              </a:solidFill>
            </a:endParaRP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2" descr="C:\Users\bobb\Pictures\My Pictures\herpetology\Herpetology 2015\Cover-Crop study\P512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9" y="2819400"/>
            <a:ext cx="46940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obb\Pictures\My Pictures\herpetology\Herpetology 2015\Cover-Crop study\P512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6705" y="2819400"/>
            <a:ext cx="412729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9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dirty="0" smtClean="0"/>
              <a:t>Fall 2014: Cover Crop Application</a:t>
            </a:r>
          </a:p>
          <a:p>
            <a:pPr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Established along edge/ entire cropland of the edge of the wetland-woodland complex at each treatment site.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Cereal rye aerial seeded ahead of soybeans, and aerial seeding of oats, radish ahead of corn in 2015 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Termination of the cover crop will occur 2-3 weeks before the 2015 cash crop is planted to fit in with current cropping sequences in the area.</a:t>
            </a:r>
          </a:p>
        </p:txBody>
      </p:sp>
    </p:spTree>
    <p:extLst>
      <p:ext uri="{BB962C8B-B14F-4D97-AF65-F5344CB8AC3E}">
        <p14:creationId xmlns:p14="http://schemas.microsoft.com/office/powerpoint/2010/main" xmlns="" val="566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Haskell Treatment</a:t>
            </a:r>
          </a:p>
        </p:txBody>
      </p:sp>
      <p:pic>
        <p:nvPicPr>
          <p:cNvPr id="36867" name="Content Placeholder 8" descr="Aerial Application Maps_Page_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6019800" cy="5913438"/>
          </a:xfrm>
        </p:spPr>
      </p:pic>
    </p:spTree>
    <p:extLst>
      <p:ext uri="{BB962C8B-B14F-4D97-AF65-F5344CB8AC3E}">
        <p14:creationId xmlns:p14="http://schemas.microsoft.com/office/powerpoint/2010/main" xmlns="" val="2171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Aerial Application Maps_Page_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202488" cy="6248400"/>
          </a:xfrm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Saint Joe 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2773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</a:rPr>
              <a:t>Saint Joe Site</a:t>
            </a:r>
          </a:p>
        </p:txBody>
      </p:sp>
      <p:pic>
        <p:nvPicPr>
          <p:cNvPr id="38915" name="Picture 3" descr="cereal ry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603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621" y="1767840"/>
            <a:ext cx="2695977" cy="47853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6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Spring 2015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b="1" dirty="0" smtClean="0"/>
              <a:t>Field season in progress</a:t>
            </a:r>
          </a:p>
          <a:p>
            <a:endParaRPr lang="en-US" altLang="en-US" dirty="0"/>
          </a:p>
          <a:p>
            <a:r>
              <a:rPr lang="en-US" altLang="en-US" dirty="0" smtClean="0"/>
              <a:t>Birds: 5 visits per site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Amphibians: 12 visits per site, however one site is currently under the river</a:t>
            </a:r>
          </a:p>
          <a:p>
            <a:endParaRPr lang="en-US" altLang="en-US" dirty="0"/>
          </a:p>
          <a:p>
            <a:r>
              <a:rPr lang="en-US" altLang="en-US" dirty="0" smtClean="0"/>
              <a:t>Beetles: 3 collections per site</a:t>
            </a:r>
          </a:p>
          <a:p>
            <a:endParaRPr lang="en-US" altLang="en-US" dirty="0"/>
          </a:p>
          <a:p>
            <a:r>
              <a:rPr lang="en-US" altLang="en-US" dirty="0" smtClean="0"/>
              <a:t>Summer 2015: finish field work</a:t>
            </a:r>
          </a:p>
          <a:p>
            <a:r>
              <a:rPr lang="en-US" altLang="en-US" dirty="0" smtClean="0"/>
              <a:t>Fall 2015: plant new cover crop</a:t>
            </a:r>
          </a:p>
          <a:p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29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Summary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After Year, matched control and treatment plots appear equivalent prior to cover crop application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Year 2:  will cover crop have an effect on target groups?</a:t>
            </a:r>
          </a:p>
        </p:txBody>
      </p:sp>
    </p:spTree>
    <p:extLst>
      <p:ext uri="{BB962C8B-B14F-4D97-AF65-F5344CB8AC3E}">
        <p14:creationId xmlns:p14="http://schemas.microsoft.com/office/powerpoint/2010/main" xmlns="" val="35038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Acknowledgements: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-Dr. Neal Haskell: treatment plots, insect expertise</a:t>
            </a:r>
          </a:p>
          <a:p>
            <a:r>
              <a:rPr lang="en-US" altLang="en-US" dirty="0" smtClean="0"/>
              <a:t>-Dr. Anne Perez: beetle identification</a:t>
            </a:r>
          </a:p>
          <a:p>
            <a:r>
              <a:rPr lang="en-US" altLang="en-US" dirty="0" smtClean="0"/>
              <a:t>-Jasper SWCD Cover Crop Cost Share</a:t>
            </a:r>
          </a:p>
          <a:p>
            <a:r>
              <a:rPr lang="en-US" altLang="en-US" dirty="0" smtClean="0"/>
              <a:t>-</a:t>
            </a:r>
            <a:r>
              <a:rPr lang="en-US" altLang="en-US" dirty="0" err="1" smtClean="0"/>
              <a:t>Brusnahan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Honneger</a:t>
            </a:r>
            <a:r>
              <a:rPr lang="en-US" altLang="en-US" dirty="0" smtClean="0"/>
              <a:t> Families for control sites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-Students:</a:t>
            </a:r>
          </a:p>
          <a:p>
            <a:r>
              <a:rPr lang="en-US" altLang="en-US" dirty="0" smtClean="0"/>
              <a:t>Payton </a:t>
            </a:r>
            <a:r>
              <a:rPr lang="en-US" altLang="en-US" dirty="0" err="1" smtClean="0"/>
              <a:t>Kellenburger</a:t>
            </a:r>
            <a:r>
              <a:rPr lang="en-US" altLang="en-US" dirty="0" smtClean="0"/>
              <a:t>, Emily Baird, Hanna </a:t>
            </a:r>
            <a:r>
              <a:rPr lang="en-US" altLang="en-US" dirty="0" err="1" smtClean="0"/>
              <a:t>VanMeter</a:t>
            </a:r>
            <a:r>
              <a:rPr lang="en-US" altLang="en-US" dirty="0" smtClean="0"/>
              <a:t>, Rick Mullis, Bailey Bickel, Jacob </a:t>
            </a:r>
            <a:r>
              <a:rPr lang="en-US" altLang="en-US" dirty="0" err="1" smtClean="0"/>
              <a:t>Villalpando</a:t>
            </a:r>
            <a:r>
              <a:rPr lang="en-US" altLang="en-US" dirty="0" smtClean="0"/>
              <a:t>, Jessica Nagel, Allyson Roller, Haley Mitchell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-Andrea </a:t>
            </a:r>
            <a:r>
              <a:rPr lang="en-US" altLang="en-US" dirty="0" err="1" smtClean="0"/>
              <a:t>Strang</a:t>
            </a:r>
            <a:r>
              <a:rPr lang="en-US" altLang="en-US" dirty="0" smtClean="0"/>
              <a:t>, Jeff </a:t>
            </a:r>
            <a:r>
              <a:rPr lang="en-US" altLang="en-US" dirty="0" err="1" smtClean="0"/>
              <a:t>Grider</a:t>
            </a:r>
            <a:r>
              <a:rPr lang="en-US" altLang="en-US" dirty="0" smtClean="0"/>
              <a:t>, Arlene Angelo, Jeremiah Fields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-SJC for summer housing, additional funding for student interns from NPS, IAS</a:t>
            </a:r>
          </a:p>
        </p:txBody>
      </p:sp>
    </p:spTree>
    <p:extLst>
      <p:ext uri="{BB962C8B-B14F-4D97-AF65-F5344CB8AC3E}">
        <p14:creationId xmlns:p14="http://schemas.microsoft.com/office/powerpoint/2010/main" xmlns="" val="10880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Till 			No-till</a:t>
            </a:r>
          </a:p>
        </p:txBody>
      </p:sp>
      <p:sp>
        <p:nvSpPr>
          <p:cNvPr id="6147" name="AutoShape 2" descr="Displaying IMG_20141021_144322531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8" name="AutoShape 4" descr="Boost Crop Yields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9" name="AutoShape 6" descr="Figure 2. This photo shows a pre-planting comparison of the continuous corn, plow (left) and continuous corn, no-till systems in the Purdue University long-term rotation and tillage experiment. 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0" name="AutoShape 8" descr="Figure 2. This photo shows a pre-planting comparison of the continuous corn, plow (left) and continuous corn, no-till systems in the Purdue University long-term rotation and tillage experiment. 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1" name="AutoShape 10" descr="Figure 2. This photo shows a pre-planting comparison of the continuous corn, plow (left) and continuous corn, no-till systems in the Purdue University long-term rotation and tillage experiment. 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52" name="Content Placeholder 10" descr="till no til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8153400" cy="536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Cereal Rye cover Crop</a:t>
            </a:r>
          </a:p>
          <a:p>
            <a:r>
              <a:rPr lang="en-US" altLang="en-US" dirty="0" smtClean="0"/>
              <a:t>amid Corn Rows</a:t>
            </a:r>
          </a:p>
        </p:txBody>
      </p:sp>
      <p:sp>
        <p:nvSpPr>
          <p:cNvPr id="7172" name="AutoShape 2" descr="Displaying HIgh Clearance Field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AutoShape 4" descr="Displaying HIgh Clearance Field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4" name="AutoShape 6" descr="Displaying HIgh Clearance Field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defRPr sz="28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175" name="Picture 10" descr="cereal ry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86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dirty="0" smtClean="0"/>
              <a:t>Impacts on Wildlife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Well-known for no-till</a:t>
            </a:r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improved water quality </a:t>
            </a:r>
            <a:r>
              <a:rPr lang="en-US" sz="1600" dirty="0" smtClean="0"/>
              <a:t>(</a:t>
            </a:r>
            <a:r>
              <a:rPr lang="en-US" sz="1600" dirty="0" err="1" smtClean="0"/>
              <a:t>Vaché</a:t>
            </a:r>
            <a:r>
              <a:rPr lang="en-US" sz="1600" dirty="0" smtClean="0"/>
              <a:t> et al., 2002)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use by nesting birds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Basore</a:t>
            </a:r>
            <a:r>
              <a:rPr lang="en-US" sz="1600" dirty="0" smtClean="0"/>
              <a:t> et al., 1986; </a:t>
            </a:r>
            <a:r>
              <a:rPr lang="en-US" sz="1600" dirty="0" err="1" smtClean="0"/>
              <a:t>Duebbert</a:t>
            </a:r>
            <a:r>
              <a:rPr lang="en-US" sz="1600" dirty="0" smtClean="0"/>
              <a:t> and </a:t>
            </a:r>
            <a:r>
              <a:rPr lang="en-US" sz="1600" dirty="0" err="1" smtClean="0"/>
              <a:t>Kantrud</a:t>
            </a:r>
            <a:r>
              <a:rPr lang="en-US" sz="1600" dirty="0" smtClean="0"/>
              <a:t>, 1987)</a:t>
            </a:r>
          </a:p>
          <a:p>
            <a:pPr marL="914400">
              <a:buFont typeface="Arial" pitchFamily="34" charset="0"/>
              <a:buChar char="•"/>
              <a:defRPr/>
            </a:pPr>
            <a:endParaRPr lang="en-US" altLang="en-US" sz="1600" dirty="0" smtClean="0"/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lower mortality of amphibians </a:t>
            </a:r>
            <a:r>
              <a:rPr lang="en-US" sz="1600" dirty="0" smtClean="0"/>
              <a:t>(Kingsbury and Gibson, 2011)</a:t>
            </a:r>
            <a:endParaRPr lang="en-US" altLang="en-US" sz="16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Cover crop, almost no data</a:t>
            </a:r>
          </a:p>
          <a:p>
            <a:pPr marL="914400">
              <a:buFont typeface="Arial" pitchFamily="34" charset="0"/>
              <a:buChar char="•"/>
              <a:defRPr/>
            </a:pPr>
            <a:r>
              <a:rPr lang="en-US" altLang="en-US" dirty="0" smtClean="0"/>
              <a:t>increased rodent pests </a:t>
            </a:r>
            <a:r>
              <a:rPr lang="en-US" altLang="en-US" sz="1600" dirty="0" smtClean="0"/>
              <a:t>(</a:t>
            </a:r>
            <a:r>
              <a:rPr lang="en-US" altLang="en-US" sz="1600" dirty="0" err="1" smtClean="0"/>
              <a:t>Wiman</a:t>
            </a:r>
            <a:r>
              <a:rPr lang="en-US" altLang="en-US" sz="1600" dirty="0" smtClean="0"/>
              <a:t> et al.,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Grant Opportunity: National Wildlife Federation</a:t>
            </a:r>
          </a:p>
          <a:p>
            <a:r>
              <a:rPr lang="en-US" altLang="en-US" b="1" smtClean="0"/>
              <a:t> </a:t>
            </a:r>
            <a:endParaRPr lang="en-US" altLang="en-US" smtClean="0"/>
          </a:p>
          <a:p>
            <a:r>
              <a:rPr lang="en-US" altLang="en-US" u="sng" smtClean="0"/>
              <a:t>Subject 1:  Research on quantifiable direct impacts of cover crops to wildlife</a:t>
            </a:r>
          </a:p>
          <a:p>
            <a:endParaRPr lang="en-US" altLang="en-US" u="sng" smtClean="0"/>
          </a:p>
          <a:p>
            <a:r>
              <a:rPr lang="en-US" altLang="en-US" sz="2400" i="1" smtClean="0"/>
              <a:t>The purpose of this research is to assess and interpret the wildlife habitat values of cover crops, including topics such as:</a:t>
            </a:r>
          </a:p>
          <a:p>
            <a:endParaRPr lang="en-US" altLang="en-US" i="1" smtClean="0"/>
          </a:p>
          <a:p>
            <a:pPr>
              <a:lnSpc>
                <a:spcPct val="65000"/>
              </a:lnSpc>
            </a:pPr>
            <a:r>
              <a:rPr lang="en-US" altLang="en-US" smtClean="0"/>
              <a:t>1.  Nesting numbers and success</a:t>
            </a:r>
          </a:p>
          <a:p>
            <a:pPr>
              <a:lnSpc>
                <a:spcPct val="65000"/>
              </a:lnSpc>
            </a:pPr>
            <a:endParaRPr lang="en-US" altLang="en-US" smtClean="0"/>
          </a:p>
          <a:p>
            <a:pPr>
              <a:lnSpc>
                <a:spcPct val="65000"/>
              </a:lnSpc>
            </a:pPr>
            <a:r>
              <a:rPr lang="en-US" altLang="en-US" smtClean="0"/>
              <a:t>2.  Incidence of trap habitat where cover crops result in nest losses due to providing habitat that is subsequently destroyed for planting of commodity crops</a:t>
            </a:r>
          </a:p>
          <a:p>
            <a:pPr>
              <a:lnSpc>
                <a:spcPct val="65000"/>
              </a:lnSpc>
            </a:pPr>
            <a:endParaRPr lang="en-US" altLang="en-US" smtClean="0"/>
          </a:p>
          <a:p>
            <a:pPr>
              <a:lnSpc>
                <a:spcPct val="65000"/>
              </a:lnSpc>
            </a:pPr>
            <a:r>
              <a:rPr lang="en-US" altLang="en-US" smtClean="0"/>
              <a:t>3.  Forage availability and impact on various wildlife and avian populations</a:t>
            </a:r>
          </a:p>
          <a:p>
            <a:pPr>
              <a:lnSpc>
                <a:spcPct val="65000"/>
              </a:lnSpc>
            </a:pPr>
            <a:endParaRPr lang="en-US" altLang="en-US" smtClean="0"/>
          </a:p>
          <a:p>
            <a:pPr>
              <a:lnSpc>
                <a:spcPct val="65000"/>
              </a:lnSpc>
            </a:pPr>
            <a:r>
              <a:rPr lang="en-US" altLang="en-US" smtClean="0"/>
              <a:t>4.  Impacts on pollinator health and populations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Excellent Fit for SJC:</a:t>
            </a:r>
          </a:p>
          <a:p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We have a Wildlife Ecology Track in Biology, history 	of excellent undergrad field work</a:t>
            </a:r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Lots of corn and soy fields, </a:t>
            </a:r>
          </a:p>
          <a:p>
            <a:pPr lvl="2">
              <a:buFontTx/>
              <a:buChar char="•"/>
            </a:pPr>
            <a:r>
              <a:rPr lang="en-US" altLang="en-US" dirty="0" smtClean="0"/>
              <a:t>including campus property</a:t>
            </a:r>
          </a:p>
          <a:p>
            <a:pPr marL="0" indent="0"/>
            <a:endParaRPr lang="en-US" altLang="en-US" dirty="0" smtClean="0"/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Connections to local farmers for control sites</a:t>
            </a:r>
          </a:p>
          <a:p>
            <a:pPr>
              <a:buFontTx/>
              <a:buChar char="•"/>
            </a:pP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In-house expertise: amphibians, birds, insects, soils, crops</a:t>
            </a:r>
          </a:p>
          <a:p>
            <a:pPr marL="0" indent="0"/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One faculty member (entomologist) offered his farm property, which was already used for course and research fieldwork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Methods: Field Sites</a:t>
            </a:r>
          </a:p>
          <a:p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Winter-Spring 2014: Identified matching </a:t>
            </a:r>
            <a:r>
              <a:rPr lang="en-US" altLang="en-US" u="sng" smtClean="0"/>
              <a:t>control</a:t>
            </a:r>
            <a:r>
              <a:rPr lang="en-US" altLang="en-US" smtClean="0"/>
              <a:t> and 	</a:t>
            </a:r>
            <a:r>
              <a:rPr lang="en-US" altLang="en-US" u="sng" smtClean="0"/>
              <a:t>treatment</a:t>
            </a:r>
            <a:r>
              <a:rPr lang="en-US" altLang="en-US" smtClean="0"/>
              <a:t> sites	</a:t>
            </a:r>
          </a:p>
          <a:p>
            <a:r>
              <a:rPr lang="en-US" altLang="en-US" smtClean="0"/>
              <a:t>			-approximately 60 acre </a:t>
            </a:r>
          </a:p>
          <a:p>
            <a:r>
              <a:rPr lang="en-US" altLang="en-US" smtClean="0"/>
              <a:t>			-farm field, wetland, wooded area</a:t>
            </a:r>
          </a:p>
          <a:p>
            <a:r>
              <a:rPr lang="en-US" altLang="en-US" smtClean="0"/>
              <a:t>		</a:t>
            </a:r>
          </a:p>
          <a:p>
            <a:pPr>
              <a:buFontTx/>
              <a:buChar char="•"/>
            </a:pP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Coordinated Sampling among 2 advisors, </a:t>
            </a:r>
          </a:p>
          <a:p>
            <a:r>
              <a:rPr lang="en-US" altLang="en-US" smtClean="0"/>
              <a:t>		2-4 students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Students had the opportunity to sample all 	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575</Words>
  <Application>Microsoft Office PowerPoint</Application>
  <PresentationFormat>On-screen Show (4:3)</PresentationFormat>
  <Paragraphs>225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Slide 1</vt:lpstr>
      <vt:lpstr>Slide 2</vt:lpstr>
      <vt:lpstr>Slide 3</vt:lpstr>
      <vt:lpstr>Till    No-till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</vt:lpstr>
      <vt:lpstr> </vt:lpstr>
      <vt:lpstr>Slide 32</vt:lpstr>
      <vt:lpstr>Slide 33</vt:lpstr>
      <vt:lpstr>Haskell Treatment</vt:lpstr>
      <vt:lpstr>Saint Joe Treatment</vt:lpstr>
      <vt:lpstr>Saint Joe Site</vt:lpstr>
      <vt:lpstr>Slide 37</vt:lpstr>
      <vt:lpstr>Slide 38</vt:lpstr>
      <vt:lpstr>Slide 39</vt:lpstr>
    </vt:vector>
  </TitlesOfParts>
  <Company>Unknown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Timothy M. Rice</dc:creator>
  <cp:lastModifiedBy>timrice67</cp:lastModifiedBy>
  <cp:revision>197</cp:revision>
  <dcterms:created xsi:type="dcterms:W3CDTF">2003-10-02T01:54:14Z</dcterms:created>
  <dcterms:modified xsi:type="dcterms:W3CDTF">2015-06-19T22:58:52Z</dcterms:modified>
</cp:coreProperties>
</file>