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68" r:id="rId10"/>
    <p:sldId id="274" r:id="rId11"/>
    <p:sldId id="266" r:id="rId12"/>
    <p:sldId id="267" r:id="rId13"/>
    <p:sldId id="269" r:id="rId14"/>
    <p:sldId id="265" r:id="rId15"/>
    <p:sldId id="272" r:id="rId16"/>
    <p:sldId id="275" r:id="rId17"/>
    <p:sldId id="276" r:id="rId18"/>
    <p:sldId id="262" r:id="rId19"/>
    <p:sldId id="263" r:id="rId20"/>
    <p:sldId id="282" r:id="rId21"/>
    <p:sldId id="264" r:id="rId22"/>
    <p:sldId id="281" r:id="rId23"/>
    <p:sldId id="280" r:id="rId24"/>
    <p:sldId id="278" r:id="rId25"/>
    <p:sldId id="277" r:id="rId26"/>
    <p:sldId id="283" r:id="rId27"/>
    <p:sldId id="273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9324-571B-4B9A-B6E6-5ADE4D7D17C4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A882E-B2C8-49CD-A2CF-90A2B7420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882E-B2C8-49CD-A2CF-90A2B74201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1990s US EXPORTED goat meat. Chg</a:t>
            </a:r>
            <a:r>
              <a:rPr lang="en-US" baseline="0" dirty="0" smtClean="0"/>
              <a:t> in demographics. 3 federally inspected plants-2 in NJ and 1 in NY. Dressing % of pig 74%; cattle 60%; lambs 54%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882E-B2C8-49CD-A2CF-90A2B74201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premium</a:t>
            </a:r>
            <a:r>
              <a:rPr lang="en-US" baseline="0" dirty="0" smtClean="0"/>
              <a:t> on price-getting choice; clean up mess; changed </a:t>
            </a:r>
            <a:r>
              <a:rPr lang="en-US" baseline="0" dirty="0" err="1" smtClean="0"/>
              <a:t>qtrly</a:t>
            </a:r>
            <a:r>
              <a:rPr lang="en-US" baseline="0" dirty="0" smtClean="0"/>
              <a:t>; nearest 25 cents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882E-B2C8-49CD-A2CF-90A2B742010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03B01FD-AC37-4709-B622-FD05C3567C1D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EFA831-0767-4C54-8352-F409DAAC1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419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Meat Goat Production for Ethnic Populations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PFI Annual Conference</a:t>
            </a:r>
            <a:br>
              <a:rPr lang="en-US" sz="3200" dirty="0" smtClean="0"/>
            </a:br>
            <a:r>
              <a:rPr lang="en-US" sz="3200" dirty="0" smtClean="0"/>
              <a:t>January 20-21, 2017</a:t>
            </a:r>
            <a:br>
              <a:rPr lang="en-US" sz="3200" dirty="0" smtClean="0"/>
            </a:br>
            <a:r>
              <a:rPr lang="en-US" sz="3200" dirty="0" smtClean="0"/>
              <a:t>Ames, IA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err="1" smtClean="0"/>
              <a:t>Halal</a:t>
            </a:r>
            <a:r>
              <a:rPr lang="en-US" dirty="0" smtClean="0"/>
              <a:t> Certified</a:t>
            </a:r>
          </a:p>
          <a:p>
            <a:pPr lvl="1">
              <a:buSzPct val="100000"/>
              <a:buNone/>
            </a:pPr>
            <a:r>
              <a:rPr lang="en-US" dirty="0" smtClean="0"/>
              <a:t>   (Muslims)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Kosher</a:t>
            </a:r>
          </a:p>
          <a:p>
            <a:pPr lvl="1">
              <a:buSzPct val="100000"/>
              <a:buNone/>
            </a:pPr>
            <a:r>
              <a:rPr lang="en-US" dirty="0" smtClean="0"/>
              <a:t>  (Jewish)</a:t>
            </a:r>
          </a:p>
          <a:p>
            <a:pPr lvl="1">
              <a:buSzPct val="100000"/>
              <a:buNone/>
            </a:pPr>
            <a:endParaRPr lang="en-US" dirty="0"/>
          </a:p>
          <a:p>
            <a:pPr lvl="1">
              <a:buSzPct val="100000"/>
              <a:buNone/>
            </a:pPr>
            <a:r>
              <a:rPr lang="en-US" dirty="0" smtClean="0"/>
              <a:t>Specifications as to animal </a:t>
            </a:r>
          </a:p>
          <a:p>
            <a:pPr lvl="1">
              <a:buSzPct val="100000"/>
              <a:buNone/>
            </a:pPr>
            <a:r>
              <a:rPr lang="en-US" dirty="0" smtClean="0"/>
              <a:t>positioning during kill, </a:t>
            </a:r>
          </a:p>
          <a:p>
            <a:pPr lvl="1">
              <a:buSzPct val="100000"/>
              <a:buNone/>
            </a:pPr>
            <a:r>
              <a:rPr lang="en-US" dirty="0" smtClean="0"/>
              <a:t>who kills, and how meat is </a:t>
            </a:r>
          </a:p>
          <a:p>
            <a:pPr lvl="1">
              <a:buSzPct val="100000"/>
              <a:buNone/>
            </a:pPr>
            <a:r>
              <a:rPr lang="en-US" dirty="0" smtClean="0"/>
              <a:t>processed</a:t>
            </a:r>
          </a:p>
        </p:txBody>
      </p:sp>
      <p:pic>
        <p:nvPicPr>
          <p:cNvPr id="4" name="Picture 3" descr="hal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05000"/>
            <a:ext cx="2724150" cy="1676400"/>
          </a:xfrm>
          <a:prstGeom prst="rect">
            <a:avLst/>
          </a:prstGeom>
        </p:spPr>
      </p:pic>
      <p:pic>
        <p:nvPicPr>
          <p:cNvPr id="5" name="Picture 4" descr="kos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191000"/>
            <a:ext cx="288607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Middle Eastern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/>
              <a:t>Larger size (70-100 lb)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/>
              <a:t>Male-must be castrated; will NOT eat a female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/>
              <a:t>Processed at local </a:t>
            </a:r>
            <a:r>
              <a:rPr lang="en-US" sz="3200" dirty="0" smtClean="0"/>
              <a:t>locker (more disposable income)</a:t>
            </a:r>
            <a:endParaRPr lang="en-US" sz="3200" dirty="0" smtClean="0"/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/>
              <a:t>Multiple goats packaged separately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African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Adult goats-old ok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Either male or female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Processed themselves, often by scalding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Hispanic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Primarily 40-60 lb goats, though total dollar amount more of a consideration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Prefer white goats with colored head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err="1" smtClean="0"/>
              <a:t>Wethers</a:t>
            </a:r>
            <a:r>
              <a:rPr lang="en-US" dirty="0" smtClean="0"/>
              <a:t>, does or intact young bucks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Processed themselves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80% of goat meat consumed in the U. S. is IMPORTED!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Lack of industry infrastructure (slaughter facilities)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Greatest demand is for 50-70 lb goats (under 1 yr of age)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Prices: Summer lows; highest price usually Dec-Feb; Easter spike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Dressing percentage: 50%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Goat meat doesn’t marble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Meat</a:t>
            </a:r>
            <a:endParaRPr lang="en-US" dirty="0"/>
          </a:p>
        </p:txBody>
      </p:sp>
      <p:pic>
        <p:nvPicPr>
          <p:cNvPr id="4" name="Content Placeholder 3" descr="se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2057400" cy="3937992"/>
          </a:xfrm>
        </p:spPr>
      </p:pic>
      <p:pic>
        <p:nvPicPr>
          <p:cNvPr id="5" name="Picture 4" descr="se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752600"/>
            <a:ext cx="1905000" cy="3886200"/>
          </a:xfrm>
          <a:prstGeom prst="rect">
            <a:avLst/>
          </a:prstGeom>
        </p:spPr>
      </p:pic>
      <p:pic>
        <p:nvPicPr>
          <p:cNvPr id="6" name="Picture 5" descr="sel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752600"/>
            <a:ext cx="1981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715000"/>
            <a:ext cx="7772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Selection 1		Selection 2		Selection 3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USDA Report</a:t>
            </a:r>
          </a:p>
          <a:p>
            <a:pPr>
              <a:buNone/>
            </a:pPr>
            <a:r>
              <a:rPr lang="en-US" dirty="0" smtClean="0"/>
              <a:t>Kalona, IA 1/11/2017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Slaughter Kids Selection 1 </a:t>
            </a:r>
          </a:p>
          <a:p>
            <a:pPr>
              <a:buNone/>
            </a:pPr>
            <a:r>
              <a:rPr lang="en-US" sz="2400" dirty="0" smtClean="0"/>
              <a:t>Head  Wt Range  </a:t>
            </a:r>
            <a:r>
              <a:rPr lang="en-US" sz="2400" dirty="0" err="1" smtClean="0"/>
              <a:t>Avg</a:t>
            </a:r>
            <a:r>
              <a:rPr lang="en-US" sz="2400" dirty="0" smtClean="0"/>
              <a:t> Wt   Price Range  </a:t>
            </a:r>
            <a:r>
              <a:rPr lang="en-US" sz="2400" dirty="0" err="1" smtClean="0"/>
              <a:t>Avg</a:t>
            </a:r>
            <a:r>
              <a:rPr lang="en-US" sz="2400" dirty="0" smtClean="0"/>
              <a:t> Price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($/lb)</a:t>
            </a:r>
          </a:p>
          <a:p>
            <a:pPr>
              <a:buNone/>
            </a:pPr>
            <a:r>
              <a:rPr lang="en-US" sz="2400" dirty="0" smtClean="0"/>
              <a:t>   1          85             85             145.00      145.00   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1.71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1          90             90             185.00      185.00   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2.06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1        110           110             185.00      185.00   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1.68</a:t>
            </a: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Selection 1 (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Heavywt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Avg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Price: $171.67/goat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Slaughter Kids Selection 1-2 </a:t>
            </a:r>
          </a:p>
          <a:p>
            <a:pPr>
              <a:buNone/>
            </a:pPr>
            <a:r>
              <a:rPr lang="en-US" sz="2400" dirty="0" smtClean="0"/>
              <a:t>Head  Wt Range  </a:t>
            </a:r>
            <a:r>
              <a:rPr lang="en-US" sz="2400" dirty="0" err="1" smtClean="0"/>
              <a:t>Avg</a:t>
            </a:r>
            <a:r>
              <a:rPr lang="en-US" sz="2400" dirty="0" smtClean="0"/>
              <a:t> Wt  Price Range  </a:t>
            </a:r>
            <a:r>
              <a:rPr lang="en-US" sz="2400" dirty="0" err="1" smtClean="0"/>
              <a:t>Avg</a:t>
            </a:r>
            <a:r>
              <a:rPr lang="en-US" sz="2400" dirty="0" smtClean="0"/>
              <a:t> Price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($/lb)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11       41-46          44   120.00-130.00     125.44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2.85</a:t>
            </a: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Selection1-2 (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Middlewt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 Ave Price: $125.44/goat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dirty="0" smtClean="0"/>
              <a:t>Slaughter Kids Selection 2 </a:t>
            </a:r>
          </a:p>
          <a:p>
            <a:pPr>
              <a:buNone/>
            </a:pPr>
            <a:r>
              <a:rPr lang="en-US" sz="2400" dirty="0" smtClean="0"/>
              <a:t>Head  Wt Range  </a:t>
            </a:r>
            <a:r>
              <a:rPr lang="en-US" sz="2400" dirty="0" err="1" smtClean="0"/>
              <a:t>Avg</a:t>
            </a:r>
            <a:r>
              <a:rPr lang="en-US" sz="2400" dirty="0" smtClean="0"/>
              <a:t> Wt  Price Range  </a:t>
            </a:r>
            <a:r>
              <a:rPr lang="en-US" sz="2400" dirty="0" err="1" smtClean="0"/>
              <a:t>Avg</a:t>
            </a:r>
            <a:r>
              <a:rPr lang="en-US" sz="2400" dirty="0" smtClean="0"/>
              <a:t> Price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($/lb)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3             36              36           82.50             82.50 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2.29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1             55              55         120.00           120.00 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2.18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21         60-61           61    125.00-145.00   127.82 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2.10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1             70               70         150.00           150.00 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2.14</a:t>
            </a: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Selection 2 (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Middlewt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 Ave Price: $123.14/goat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248400" cy="36575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Direct to Slaughter Facility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Auction market/Sale barn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Slaughter facility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Direct to Consumer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Farmer’s </a:t>
            </a:r>
            <a:r>
              <a:rPr lang="en-US" dirty="0" smtClean="0"/>
              <a:t>markets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Custom/Local locker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 farm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IMG_0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9243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Options: Direct to Slaughter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7772400" cy="4526280"/>
          </a:xfr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  <a:buNone/>
            </a:pPr>
            <a:r>
              <a:rPr lang="en-US" sz="3200" dirty="0" smtClean="0"/>
              <a:t>Auction Market/Sale Barn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Not a set price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Lose potential income with commission, yardage, inspection, etc.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Is usually a location not too far from home</a:t>
            </a:r>
          </a:p>
          <a:p>
            <a:pPr lvl="1">
              <a:buClr>
                <a:schemeClr val="accent1"/>
              </a:buClr>
              <a:buNone/>
            </a:pPr>
            <a:endParaRPr lang="en-US" sz="2300" dirty="0" smtClean="0"/>
          </a:p>
          <a:p>
            <a:endParaRPr lang="en-US" dirty="0" smtClean="0"/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endParaRPr lang="en-US" sz="2300" dirty="0" smtClean="0"/>
          </a:p>
          <a:p>
            <a:pPr lvl="2">
              <a:buClr>
                <a:schemeClr val="accent1"/>
              </a:buClr>
              <a:buNone/>
            </a:pPr>
            <a:endParaRPr lang="en-US" sz="2300" dirty="0" smtClean="0"/>
          </a:p>
        </p:txBody>
      </p:sp>
      <p:pic>
        <p:nvPicPr>
          <p:cNvPr id="4" name="Picture 3" descr="sale ba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806100"/>
            <a:ext cx="3581400" cy="28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477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Our History</a:t>
            </a:r>
            <a:endParaRPr lang="en-US" dirty="0"/>
          </a:p>
        </p:txBody>
      </p:sp>
      <p:pic>
        <p:nvPicPr>
          <p:cNvPr id="4" name="Content Placeholder 3" descr="IMG_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6288578" cy="4222865"/>
          </a:xfrm>
        </p:spPr>
      </p:pic>
      <p:sp>
        <p:nvSpPr>
          <p:cNvPr id="5" name="TextBox 4"/>
          <p:cNvSpPr txBox="1"/>
          <p:nvPr/>
        </p:nvSpPr>
        <p:spPr>
          <a:xfrm>
            <a:off x="381000" y="28956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Deb</a:t>
            </a:r>
          </a:p>
          <a:p>
            <a:endParaRPr lang="en-US" sz="2800" dirty="0" smtClean="0"/>
          </a:p>
          <a:p>
            <a:r>
              <a:rPr lang="en-US" sz="2800" dirty="0" smtClean="0"/>
              <a:t>Evan</a:t>
            </a:r>
          </a:p>
          <a:p>
            <a:endParaRPr lang="en-US" sz="2800" dirty="0" smtClean="0"/>
          </a:p>
          <a:p>
            <a:r>
              <a:rPr lang="en-US" sz="2800" dirty="0" smtClean="0"/>
              <a:t>Ethan</a:t>
            </a:r>
          </a:p>
          <a:p>
            <a:endParaRPr lang="en-US" sz="2800" dirty="0" smtClean="0"/>
          </a:p>
          <a:p>
            <a:r>
              <a:rPr lang="en-US" sz="2800" dirty="0" smtClean="0"/>
              <a:t>Eric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Options: Direct to Slaughter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  <a:buNone/>
            </a:pPr>
            <a:r>
              <a:rPr lang="en-US" sz="3200" dirty="0" smtClean="0"/>
              <a:t>Slaughter Facility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Price set prior to arrival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Could be farther away (increased trucking expense)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No commission expenses</a:t>
            </a:r>
          </a:p>
          <a:p>
            <a:endParaRPr lang="en-US" dirty="0"/>
          </a:p>
        </p:txBody>
      </p:sp>
      <p:pic>
        <p:nvPicPr>
          <p:cNvPr id="8" name="Picture 7" descr="carc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4362" y="3124200"/>
            <a:ext cx="3363838" cy="3304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Options: Direct to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297363"/>
          </a:xfrm>
        </p:spPr>
        <p:txBody>
          <a:bodyPr>
            <a:norm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Farmer’s Markets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Time commitment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Costs-licensing, booth fee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Ability to keep meat at correct temperature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Meat must be inspected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Easy advertising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5" descr="fm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91000"/>
            <a:ext cx="322897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Options: Direct to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Custom/Local locker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Some degree of wait time for consumer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Can be cut to their desiring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Meat stamped “not for resale”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Facilities are inspected, not the meat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oc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67200"/>
            <a:ext cx="3238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Options: Direct to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Off Farm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You determine price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No trucking, commission charges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Inconvenience of unexpected visits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Irregular income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Processing too?</a:t>
            </a:r>
          </a:p>
          <a:p>
            <a:endParaRPr lang="en-US" dirty="0"/>
          </a:p>
        </p:txBody>
      </p:sp>
      <p:pic>
        <p:nvPicPr>
          <p:cNvPr id="4" name="Picture 3" descr="IMG_1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810000"/>
            <a:ext cx="4038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Farm Processing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USDA allows for on-farm slaughter by the </a:t>
            </a:r>
            <a:r>
              <a:rPr lang="en-US" i="1" u="sng" dirty="0" smtClean="0"/>
              <a:t>owner</a:t>
            </a:r>
            <a:r>
              <a:rPr lang="en-US" dirty="0" smtClean="0"/>
              <a:t> of the animal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Insurance-liability on property owner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Inspection-what type of facilities</a:t>
            </a:r>
            <a:endParaRPr lang="en-US" dirty="0"/>
          </a:p>
        </p:txBody>
      </p:sp>
      <p:pic>
        <p:nvPicPr>
          <p:cNvPr id="8" name="Picture 7" descr="IMG_1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724400"/>
            <a:ext cx="2895600" cy="175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Marketing: Direct Off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Started due to demand, but no supply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Determining Price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Scale as tool-not certified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Based on $/lb off current market trends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Don’t haggle!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 farm processing</a:t>
            </a:r>
            <a:endParaRPr lang="en-US" dirty="0"/>
          </a:p>
        </p:txBody>
      </p:sp>
      <p:pic>
        <p:nvPicPr>
          <p:cNvPr id="8" name="Picture 7" descr="sca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3352800" cy="239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Meat Goat Production for Ethnic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Thank you!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Q &amp; A</a:t>
            </a:r>
            <a:endParaRPr lang="en-US" dirty="0"/>
          </a:p>
        </p:txBody>
      </p:sp>
      <p:pic>
        <p:nvPicPr>
          <p:cNvPr id="4" name="Picture 3" descr="IMG_1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76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315200" cy="452628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Halal</a:t>
            </a:r>
            <a:r>
              <a:rPr lang="en-US" dirty="0" smtClean="0"/>
              <a:t> Certified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Killing done by a Muslim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Throat, windpipe and jugular veins are cut by means of a sharp knife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Animal must be fully conscious; stunning prohibited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Animal held upright before and during slaughter</a:t>
            </a:r>
          </a:p>
          <a:p>
            <a:pPr lvl="1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Blood drained out completely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Kosher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Comply with Jewish dietary law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Meaning “fit”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Standards taken from Torah/first 5 books of Bible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Land animals that are ritually clean are those that chew their cud and have completely split hoof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Animal must be conscious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Specifications as to how to draw the knife across the throat, certain inner parts and fats to be removed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Meat is soaked and salted to completely draw out ALL blood.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Three most common meat breeds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Boer, </a:t>
            </a:r>
            <a:r>
              <a:rPr lang="en-US" dirty="0" err="1" smtClean="0"/>
              <a:t>Kiko</a:t>
            </a:r>
            <a:r>
              <a:rPr lang="en-US" dirty="0" smtClean="0"/>
              <a:t>, Spanish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Kidding season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Photo-sensitive this far North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Offspring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Single, twins and triplets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 prefer browse (80%) to grass (20%)</a:t>
            </a:r>
          </a:p>
        </p:txBody>
      </p:sp>
      <p:pic>
        <p:nvPicPr>
          <p:cNvPr id="5" name="Picture 4" descr="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429000"/>
            <a:ext cx="242887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Breeds: Boer</a:t>
            </a:r>
            <a:endParaRPr lang="en-US" dirty="0"/>
          </a:p>
        </p:txBody>
      </p:sp>
      <p:pic>
        <p:nvPicPr>
          <p:cNvPr id="4" name="Content Placeholder 3" descr="bo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2971800" cy="2362200"/>
          </a:xfrm>
        </p:spPr>
      </p:pic>
      <p:sp>
        <p:nvSpPr>
          <p:cNvPr id="6" name="TextBox 5"/>
          <p:cNvSpPr txBox="1"/>
          <p:nvPr/>
        </p:nvSpPr>
        <p:spPr>
          <a:xfrm>
            <a:off x="4114800" y="17526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Traditionally white with red head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Originated in South Africa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Most popular show breed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Helped meat goats quickly gain in popularity in the 1990s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Cull </a:t>
            </a:r>
            <a:r>
              <a:rPr lang="en-US" sz="2400" dirty="0" smtClean="0"/>
              <a:t>faults</a:t>
            </a:r>
            <a:endParaRPr lang="en-US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Average adult weight (F): </a:t>
            </a:r>
            <a:r>
              <a:rPr lang="en-US" sz="2400" dirty="0" smtClean="0"/>
              <a:t>140-160 </a:t>
            </a:r>
            <a:r>
              <a:rPr lang="en-US" sz="2400" dirty="0" smtClean="0"/>
              <a:t>lb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Breeds: </a:t>
            </a:r>
            <a:r>
              <a:rPr lang="en-US" dirty="0" err="1" smtClean="0"/>
              <a:t>Kiko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44196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More color variation-often white or cream but also black or tan with black accents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Developed from feral New Zealand goats crossed with Nubian dairy goats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Dual purpose-meat and milk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Gaining in popularity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Parasite </a:t>
            </a:r>
            <a:r>
              <a:rPr lang="en-US" sz="2300" dirty="0" smtClean="0"/>
              <a:t>resistance</a:t>
            </a:r>
            <a:endParaRPr lang="en-US" sz="2300" dirty="0" smtClean="0"/>
          </a:p>
        </p:txBody>
      </p:sp>
      <p:pic>
        <p:nvPicPr>
          <p:cNvPr id="10" name="Content Placeholder 9" descr="kiko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600200"/>
            <a:ext cx="4038600" cy="2700892"/>
          </a:xfrm>
        </p:spPr>
      </p:pic>
      <p:sp>
        <p:nvSpPr>
          <p:cNvPr id="12" name="TextBox 11"/>
          <p:cNvSpPr txBox="1"/>
          <p:nvPr/>
        </p:nvSpPr>
        <p:spPr>
          <a:xfrm>
            <a:off x="4800600" y="4724400"/>
            <a:ext cx="381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Horns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Average </a:t>
            </a:r>
            <a:r>
              <a:rPr lang="en-US" sz="2300" dirty="0" smtClean="0"/>
              <a:t>adult </a:t>
            </a:r>
            <a:r>
              <a:rPr lang="en-US" sz="2300" dirty="0" smtClean="0"/>
              <a:t>weight (F): 90-105 lb</a:t>
            </a:r>
            <a:endParaRPr lang="en-U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Breeds We Utilize</a:t>
            </a:r>
            <a:endParaRPr lang="en-US" dirty="0"/>
          </a:p>
        </p:txBody>
      </p:sp>
      <p:pic>
        <p:nvPicPr>
          <p:cNvPr id="4" name="Content Placeholder 3" descr="bkdi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2720727" cy="4830762"/>
          </a:xfrm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Kiko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76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7526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Kiko</a:t>
            </a:r>
            <a:endParaRPr lang="en-US" sz="24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Aggressive foragers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Parasite resistance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No extra teats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Boer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Dominant color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Muscling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Kids in 4H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Breeds: Spanish</a:t>
            </a:r>
            <a:endParaRPr lang="en-US" dirty="0"/>
          </a:p>
        </p:txBody>
      </p:sp>
      <p:pic>
        <p:nvPicPr>
          <p:cNvPr id="4" name="Content Placeholder 3" descr="spani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3048000" cy="2133600"/>
          </a:xfrm>
        </p:spPr>
      </p:pic>
      <p:sp>
        <p:nvSpPr>
          <p:cNvPr id="5" name="TextBox 4"/>
          <p:cNvSpPr txBox="1"/>
          <p:nvPr/>
        </p:nvSpPr>
        <p:spPr>
          <a:xfrm>
            <a:off x="4419600" y="1905000"/>
            <a:ext cx="4191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Usually black or black with tan underbelly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Originally brought to New World by Spaniards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Moved West from Caribbean Islands and North from Mexico-Popular in Southwestern U.S. (tolerate a hot, dry climate)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Dual </a:t>
            </a:r>
            <a:r>
              <a:rPr lang="en-US" sz="2300" dirty="0" smtClean="0"/>
              <a:t>purpose-meat </a:t>
            </a:r>
            <a:r>
              <a:rPr lang="en-US" sz="2300" dirty="0" smtClean="0"/>
              <a:t>and milk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396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300" dirty="0" smtClean="0"/>
              <a:t>Average </a:t>
            </a:r>
            <a:r>
              <a:rPr lang="en-US" sz="2300" dirty="0" smtClean="0"/>
              <a:t>adult </a:t>
            </a:r>
            <a:r>
              <a:rPr lang="en-US" sz="2300" dirty="0" smtClean="0"/>
              <a:t>weight (F): 105-120 lb</a:t>
            </a:r>
            <a:endParaRPr lang="en-U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Breeds: Everything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581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Myotonic</a:t>
            </a:r>
            <a:r>
              <a:rPr lang="en-US" dirty="0" smtClean="0"/>
              <a:t> (Fainting) </a:t>
            </a:r>
            <a:r>
              <a:rPr lang="en-US" dirty="0" smtClean="0"/>
              <a:t>goats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Cashmere </a:t>
            </a:r>
            <a:r>
              <a:rPr lang="en-US" dirty="0" smtClean="0"/>
              <a:t>goats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Pygmy </a:t>
            </a:r>
            <a:r>
              <a:rPr lang="en-US" dirty="0" smtClean="0"/>
              <a:t>goats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Dairy </a:t>
            </a:r>
            <a:r>
              <a:rPr lang="en-US" dirty="0" smtClean="0"/>
              <a:t>goats-cull </a:t>
            </a:r>
            <a:r>
              <a:rPr lang="en-US" dirty="0" smtClean="0"/>
              <a:t>does, </a:t>
            </a:r>
            <a:r>
              <a:rPr lang="en-US" dirty="0" err="1" smtClean="0"/>
              <a:t>wethers</a:t>
            </a:r>
            <a:endParaRPr lang="en-US" dirty="0"/>
          </a:p>
        </p:txBody>
      </p:sp>
      <p:pic>
        <p:nvPicPr>
          <p:cNvPr id="5" name="Picture 4" descr="dw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667000"/>
            <a:ext cx="3051535" cy="22857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2/3 of the world’s population eats goat meat: Hispanic, Caribbean, Asian, African, Middle Eastern, South American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Want to purchase a </a:t>
            </a:r>
            <a:r>
              <a:rPr lang="en-US" u="sng" dirty="0" smtClean="0"/>
              <a:t>fresh</a:t>
            </a:r>
            <a:r>
              <a:rPr lang="en-US" dirty="0" smtClean="0"/>
              <a:t> product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>
              <a:buSzPct val="100000"/>
              <a:buNone/>
            </a:pPr>
            <a:endParaRPr lang="en-US" dirty="0" smtClean="0"/>
          </a:p>
        </p:txBody>
      </p:sp>
      <p:pic>
        <p:nvPicPr>
          <p:cNvPr id="4" name="Picture 3" descr="h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2057" y="43434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15553</TotalTime>
  <Words>966</Words>
  <Application>Microsoft Office PowerPoint</Application>
  <PresentationFormat>On-screen Show (4:3)</PresentationFormat>
  <Paragraphs>229</Paragraphs>
  <Slides>28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Meat Goat Production for Ethnic Populations   PFI Annual Conference January 20-21, 2017 Ames, IA</vt:lpstr>
      <vt:lpstr>Our History</vt:lpstr>
      <vt:lpstr>Goat 101</vt:lpstr>
      <vt:lpstr>Meat Breeds: Boer</vt:lpstr>
      <vt:lpstr>Meat Breeds: Kiko</vt:lpstr>
      <vt:lpstr>Meat Breeds We Utilize</vt:lpstr>
      <vt:lpstr>Meat Breeds: Spanish</vt:lpstr>
      <vt:lpstr>Meat Breeds: Everything Else</vt:lpstr>
      <vt:lpstr>Ethnic Consumers</vt:lpstr>
      <vt:lpstr>Religious Preferences</vt:lpstr>
      <vt:lpstr>Ethnic Preferences</vt:lpstr>
      <vt:lpstr>Ethnic Preferences</vt:lpstr>
      <vt:lpstr>Ethnic Preferences</vt:lpstr>
      <vt:lpstr>Market Facts</vt:lpstr>
      <vt:lpstr>Know the Meat</vt:lpstr>
      <vt:lpstr>Know the Meat</vt:lpstr>
      <vt:lpstr>Know the Meat</vt:lpstr>
      <vt:lpstr>Marketing Options</vt:lpstr>
      <vt:lpstr>Marketing Options: Direct to Slaughter</vt:lpstr>
      <vt:lpstr>Marketing Options: Direct to Slaughter</vt:lpstr>
      <vt:lpstr>Marketing Options: Direct to Consumer</vt:lpstr>
      <vt:lpstr>Marketing Options: Direct to Consumer</vt:lpstr>
      <vt:lpstr>Marketing Options: Direct to Consumer</vt:lpstr>
      <vt:lpstr>On Farm Processing</vt:lpstr>
      <vt:lpstr>Our Marketing: Direct Off Farm</vt:lpstr>
      <vt:lpstr>Meat Goat Production for Ethnic Populations</vt:lpstr>
      <vt:lpstr>Religious Preferences</vt:lpstr>
      <vt:lpstr>Religious Preferences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Ethnic Meat Goat Marketing</dc:title>
  <dc:creator>Owner</dc:creator>
  <cp:lastModifiedBy>Owner</cp:lastModifiedBy>
  <cp:revision>428</cp:revision>
  <dcterms:created xsi:type="dcterms:W3CDTF">2016-12-10T22:57:34Z</dcterms:created>
  <dcterms:modified xsi:type="dcterms:W3CDTF">2017-01-21T19:14:52Z</dcterms:modified>
</cp:coreProperties>
</file>